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46"/>
  </p:notesMasterIdLst>
  <p:sldIdLst>
    <p:sldId id="995" r:id="rId5"/>
    <p:sldId id="826" r:id="rId6"/>
    <p:sldId id="1400" r:id="rId7"/>
    <p:sldId id="862" r:id="rId8"/>
    <p:sldId id="863" r:id="rId9"/>
    <p:sldId id="819" r:id="rId10"/>
    <p:sldId id="929" r:id="rId11"/>
    <p:sldId id="1401" r:id="rId12"/>
    <p:sldId id="835" r:id="rId13"/>
    <p:sldId id="1017" r:id="rId14"/>
    <p:sldId id="1018" r:id="rId15"/>
    <p:sldId id="708" r:id="rId16"/>
    <p:sldId id="709" r:id="rId17"/>
    <p:sldId id="710" r:id="rId18"/>
    <p:sldId id="990" r:id="rId19"/>
    <p:sldId id="712" r:id="rId20"/>
    <p:sldId id="753" r:id="rId21"/>
    <p:sldId id="991" r:id="rId22"/>
    <p:sldId id="992" r:id="rId23"/>
    <p:sldId id="996" r:id="rId24"/>
    <p:sldId id="928" r:id="rId25"/>
    <p:sldId id="1389" r:id="rId26"/>
    <p:sldId id="1020" r:id="rId27"/>
    <p:sldId id="1013" r:id="rId28"/>
    <p:sldId id="1127" r:id="rId29"/>
    <p:sldId id="1129" r:id="rId30"/>
    <p:sldId id="1399" r:id="rId31"/>
    <p:sldId id="1403" r:id="rId32"/>
    <p:sldId id="1130" r:id="rId33"/>
    <p:sldId id="997" r:id="rId34"/>
    <p:sldId id="922" r:id="rId35"/>
    <p:sldId id="925" r:id="rId36"/>
    <p:sldId id="926" r:id="rId37"/>
    <p:sldId id="927" r:id="rId38"/>
    <p:sldId id="921" r:id="rId39"/>
    <p:sldId id="914" r:id="rId40"/>
    <p:sldId id="915" r:id="rId41"/>
    <p:sldId id="998" r:id="rId42"/>
    <p:sldId id="1402" r:id="rId43"/>
    <p:sldId id="1393" r:id="rId44"/>
    <p:sldId id="1404" r:id="rId45"/>
  </p:sldIdLst>
  <p:sldSz cx="12192000" cy="6858000"/>
  <p:notesSz cx="7004050" cy="9290050"/>
  <p:embeddedFontLst>
    <p:embeddedFont>
      <p:font typeface="Amasis MT Pro Black" panose="02040A04050005020304" pitchFamily="18" charset="0"/>
      <p:bold r:id="rId47"/>
      <p:boldItalic r:id="rId48"/>
    </p:embeddedFont>
    <p:embeddedFont>
      <p:font typeface="Brush Script MT" panose="03060802040406070304" pitchFamily="66" charset="0"/>
      <p:italic r:id="rId49"/>
    </p:embeddedFont>
    <p:embeddedFont>
      <p:font typeface="Calibri" panose="020F0502020204030204" pitchFamily="34" charset="0"/>
      <p:regular r:id="rId50"/>
      <p:bold r:id="rId51"/>
      <p:italic r:id="rId52"/>
      <p:boldItalic r:id="rId53"/>
    </p:embeddedFont>
    <p:embeddedFont>
      <p:font typeface="Mistral" panose="03090702030407020403" pitchFamily="66" charset="0"/>
      <p:regular r:id="rId54"/>
    </p:embeddedFont>
    <p:embeddedFont>
      <p:font typeface="Montserrat ExtraBold" panose="00000900000000000000" pitchFamily="2" charset="0"/>
      <p:bold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FF"/>
    <a:srgbClr val="FF00FF"/>
    <a:srgbClr val="43FC24"/>
    <a:srgbClr val="FF0000"/>
    <a:srgbClr val="0000FF"/>
    <a:srgbClr val="FFFF00"/>
    <a:srgbClr val="009900"/>
    <a:srgbClr val="006600"/>
    <a:srgbClr val="FF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21" autoAdjust="0"/>
    <p:restoredTop sz="76114" autoAdjust="0"/>
  </p:normalViewPr>
  <p:slideViewPr>
    <p:cSldViewPr snapToGrid="0">
      <p:cViewPr varScale="1">
        <p:scale>
          <a:sx n="112" d="100"/>
          <a:sy n="112" d="100"/>
        </p:scale>
        <p:origin x="126" y="636"/>
      </p:cViewPr>
      <p:guideLst/>
    </p:cSldViewPr>
  </p:slideViewPr>
  <p:notesTextViewPr>
    <p:cViewPr>
      <p:scale>
        <a:sx n="3" d="2"/>
        <a:sy n="3" d="2"/>
      </p:scale>
      <p:origin x="0" y="0"/>
    </p:cViewPr>
  </p:notesTextViewPr>
  <p:notesViewPr>
    <p:cSldViewPr snapToGrid="0">
      <p:cViewPr varScale="1">
        <p:scale>
          <a:sx n="80" d="100"/>
          <a:sy n="80" d="100"/>
        </p:scale>
        <p:origin x="31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CA"/>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2743B0FD-7635-4AE5-BFCB-774B883984D7}" type="datetimeFigureOut">
              <a:rPr lang="en-CA" smtClean="0"/>
              <a:t>2023-07-17</a:t>
            </a:fld>
            <a:endParaRPr lang="en-CA"/>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CA"/>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CA"/>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2577E379-9FC5-492D-9172-0A9EE55B05A7}" type="slidenum">
              <a:rPr lang="en-CA" smtClean="0"/>
              <a:t>‹#›</a:t>
            </a:fld>
            <a:endParaRPr lang="en-CA"/>
          </a:p>
        </p:txBody>
      </p:sp>
    </p:spTree>
    <p:extLst>
      <p:ext uri="{BB962C8B-B14F-4D97-AF65-F5344CB8AC3E}">
        <p14:creationId xmlns:p14="http://schemas.microsoft.com/office/powerpoint/2010/main" val="56807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and Try with Resources are outside of the scope of this course</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6</a:t>
            </a:fld>
            <a:endParaRPr lang="en-CA"/>
          </a:p>
        </p:txBody>
      </p:sp>
    </p:spTree>
    <p:extLst>
      <p:ext uri="{BB962C8B-B14F-4D97-AF65-F5344CB8AC3E}">
        <p14:creationId xmlns:p14="http://schemas.microsoft.com/office/powerpoint/2010/main" val="3261859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skip this slide.</a:t>
            </a:r>
          </a:p>
          <a:p>
            <a:r>
              <a:rPr lang="en-US" dirty="0"/>
              <a:t>I like to show it before the next </a:t>
            </a:r>
            <a:r>
              <a:rPr lang="en-US" dirty="0" err="1"/>
              <a:t>yourturn</a:t>
            </a:r>
            <a:r>
              <a:rPr lang="en-US" dirty="0"/>
              <a:t>:</a:t>
            </a:r>
          </a:p>
          <a:p>
            <a:endParaRPr lang="en-US" dirty="0"/>
          </a:p>
          <a:p>
            <a:r>
              <a:rPr lang="en-US" dirty="0"/>
              <a:t>“So, I bought an </a:t>
            </a:r>
            <a:r>
              <a:rPr lang="en-US" dirty="0" err="1"/>
              <a:t>icecream</a:t>
            </a:r>
            <a:r>
              <a:rPr lang="en-US" dirty="0"/>
              <a:t> shop!  Now, the trucks that deliver the </a:t>
            </a:r>
            <a:r>
              <a:rPr lang="en-US" dirty="0" err="1"/>
              <a:t>icecream</a:t>
            </a:r>
            <a:r>
              <a:rPr lang="en-US" dirty="0"/>
              <a:t> to me take the route that will cost them the shortest amount of time since they don’t want the </a:t>
            </a:r>
            <a:r>
              <a:rPr lang="en-US" dirty="0" err="1"/>
              <a:t>icecream</a:t>
            </a:r>
            <a:r>
              <a:rPr lang="en-US" dirty="0"/>
              <a:t> to melt.  Until recently, they took the middle route as it took the least amount of time.  Unfortunately, &lt;click&gt; the city  has just built a bridge over the middle route and the bridge is like an &lt;click&gt;inch too low for our trucks to pass under!   So which alternate route should the trucks take?  Which one is going to be faster?  Can you build an algebraic equation to figure it out or can you do some rough calculations to decide which one?  Who says the left route?  Who says the right route? Left?  Right?  So, the answer is actually to take the middle route and to lower the air pressure in the truck tires so that it will sit 1 inch lower on the road!  There is a lesson here!  We don’t want to just jump in and start figuring out the solution.  We want to take some time to understand the problem and look at it from different angles!  Why am I brining this up?  Because there are two ways to solve the next </a:t>
            </a:r>
            <a:r>
              <a:rPr lang="en-US" dirty="0" err="1"/>
              <a:t>yourturn</a:t>
            </a:r>
            <a:r>
              <a:rPr lang="en-US" dirty="0"/>
              <a:t>.  Hint, if the problem gets increasingly difficult, you need to look at things from a different angle.</a:t>
            </a:r>
          </a:p>
        </p:txBody>
      </p:sp>
      <p:sp>
        <p:nvSpPr>
          <p:cNvPr id="4" name="Slide Number Placeholder 3"/>
          <p:cNvSpPr>
            <a:spLocks noGrp="1"/>
          </p:cNvSpPr>
          <p:nvPr>
            <p:ph type="sldNum" sz="quarter" idx="5"/>
          </p:nvPr>
        </p:nvSpPr>
        <p:spPr/>
        <p:txBody>
          <a:bodyPr/>
          <a:lstStyle/>
          <a:p>
            <a:fld id="{2577E379-9FC5-492D-9172-0A9EE55B05A7}" type="slidenum">
              <a:rPr lang="en-CA" smtClean="0"/>
              <a:t>17</a:t>
            </a:fld>
            <a:endParaRPr lang="en-CA"/>
          </a:p>
        </p:txBody>
      </p:sp>
    </p:spTree>
    <p:extLst>
      <p:ext uri="{BB962C8B-B14F-4D97-AF65-F5344CB8AC3E}">
        <p14:creationId xmlns:p14="http://schemas.microsoft.com/office/powerpoint/2010/main" val="940100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show them that they can save themselves a lot of work by calling the previously written </a:t>
            </a:r>
            <a:r>
              <a:rPr lang="en-US" dirty="0" err="1"/>
              <a:t>findLargest</a:t>
            </a:r>
            <a:r>
              <a:rPr lang="en-US" dirty="0"/>
              <a:t> methods so that each overloaded method can be only 1 line long.</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19</a:t>
            </a:fld>
            <a:endParaRPr lang="en-CA"/>
          </a:p>
        </p:txBody>
      </p:sp>
    </p:spTree>
    <p:extLst>
      <p:ext uri="{BB962C8B-B14F-4D97-AF65-F5344CB8AC3E}">
        <p14:creationId xmlns:p14="http://schemas.microsoft.com/office/powerpoint/2010/main" val="1551803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exit slideshow mode and build this with the students or just skip to the next slide where it is complete</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26</a:t>
            </a:fld>
            <a:endParaRPr lang="en-CA"/>
          </a:p>
        </p:txBody>
      </p:sp>
    </p:spTree>
    <p:extLst>
      <p:ext uri="{BB962C8B-B14F-4D97-AF65-F5344CB8AC3E}">
        <p14:creationId xmlns:p14="http://schemas.microsoft.com/office/powerpoint/2010/main" val="81509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that we don’t have to assign a variable to our object and then pass that variable into another method call.  We can simply new up an object and pass it’s address directly</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28</a:t>
            </a:fld>
            <a:endParaRPr lang="en-CA"/>
          </a:p>
        </p:txBody>
      </p:sp>
    </p:spTree>
    <p:extLst>
      <p:ext uri="{BB962C8B-B14F-4D97-AF65-F5344CB8AC3E}">
        <p14:creationId xmlns:p14="http://schemas.microsoft.com/office/powerpoint/2010/main" val="389083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18236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30068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982708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840766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58774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365172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p:cNvSpPr/>
          <p:nvPr userDrawn="1"/>
        </p:nvSpPr>
        <p:spPr>
          <a:xfrm>
            <a:off x="10032438" y="836712"/>
            <a:ext cx="2113557"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834320"/>
            <a:ext cx="7055168"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829356"/>
            <a:ext cx="2918440"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337799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8" name="Rectangle 7"/>
          <p:cNvSpPr/>
          <p:nvPr userDrawn="1"/>
        </p:nvSpPr>
        <p:spPr>
          <a:xfrm>
            <a:off x="10800523" y="548680"/>
            <a:ext cx="1345472" cy="6224901"/>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5423925" y="548680"/>
            <a:ext cx="5376597"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2505485" y="548680"/>
            <a:ext cx="2918440"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190523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8CDD70-555E-CF2E-7ED6-B21513911482}"/>
              </a:ext>
            </a:extLst>
          </p:cNvPr>
          <p:cNvSpPr txBox="1"/>
          <p:nvPr userDrawn="1"/>
        </p:nvSpPr>
        <p:spPr>
          <a:xfrm>
            <a:off x="3684780" y="0"/>
            <a:ext cx="4477508" cy="156966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9600" b="1" dirty="0">
                <a:ln>
                  <a:solidFill>
                    <a:schemeClr val="tx1"/>
                  </a:solidFill>
                </a:ln>
                <a:solidFill>
                  <a:schemeClr val="bg1"/>
                </a:solidFill>
                <a:effectLst>
                  <a:glow rad="127000">
                    <a:srgbClr val="FF00FF"/>
                  </a:glow>
                </a:effectLst>
                <a:latin typeface="Mistral" panose="03090702030407020403" pitchFamily="66" charset="0"/>
              </a:rPr>
              <a:t>Your Turn!</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2" name="Title 1">
            <a:extLst>
              <a:ext uri="{FF2B5EF4-FFF2-40B4-BE49-F238E27FC236}">
                <a16:creationId xmlns:a16="http://schemas.microsoft.com/office/drawing/2014/main" id="{419FCBDC-5263-389A-55E0-DA9595ECD092}"/>
              </a:ext>
            </a:extLst>
          </p:cNvPr>
          <p:cNvSpPr>
            <a:spLocks noGrp="1"/>
          </p:cNvSpPr>
          <p:nvPr>
            <p:ph type="title"/>
          </p:nvPr>
        </p:nvSpPr>
        <p:spPr>
          <a:xfrm>
            <a:off x="437134" y="2071544"/>
            <a:ext cx="10972800" cy="571500"/>
          </a:xfrm>
        </p:spPr>
        <p:txBody>
          <a:bodyPr>
            <a:noAutofit/>
          </a:bodyPr>
          <a:lstStyle>
            <a:lvl1pPr>
              <a:defRPr sz="3200">
                <a:solidFill>
                  <a:schemeClr val="bg1"/>
                </a:solidFill>
              </a:defRPr>
            </a:lvl1pPr>
          </a:lstStyle>
          <a:p>
            <a:r>
              <a:rPr lang="en-US" dirty="0"/>
              <a:t>Click to edit Master title style</a:t>
            </a:r>
            <a:endParaRPr lang="en-CA" dirty="0"/>
          </a:p>
        </p:txBody>
      </p:sp>
    </p:spTree>
    <p:extLst>
      <p:ext uri="{BB962C8B-B14F-4D97-AF65-F5344CB8AC3E}">
        <p14:creationId xmlns:p14="http://schemas.microsoft.com/office/powerpoint/2010/main" val="1393862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54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FF0000"/>
        </a:solidFill>
        <a:effectLst/>
      </p:bgPr>
    </p:bg>
    <p:spTree>
      <p:nvGrpSpPr>
        <p:cNvPr id="1" name=""/>
        <p:cNvGrpSpPr/>
        <p:nvPr/>
      </p:nvGrpSpPr>
      <p:grpSpPr>
        <a:xfrm>
          <a:off x="0" y="0"/>
          <a:ext cx="0" cy="0"/>
          <a:chOff x="0" y="0"/>
          <a:chExt cx="0" cy="0"/>
        </a:xfrm>
      </p:grpSpPr>
      <p:pic>
        <p:nvPicPr>
          <p:cNvPr id="2" name="Picture 1" descr="A group of white balls on a wooden surface&#10;&#10;Description automatically generated with low confidence">
            <a:extLst>
              <a:ext uri="{FF2B5EF4-FFF2-40B4-BE49-F238E27FC236}">
                <a16:creationId xmlns:a16="http://schemas.microsoft.com/office/drawing/2014/main" id="{8F8F3480-5BB1-6267-11DF-2415867498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46" r="56173"/>
          <a:stretch/>
        </p:blipFill>
        <p:spPr>
          <a:xfrm>
            <a:off x="15478" y="0"/>
            <a:ext cx="12192000" cy="6858000"/>
          </a:xfrm>
          <a:prstGeom prst="rect">
            <a:avLst/>
          </a:prstGeom>
        </p:spPr>
      </p:pic>
      <p:sp>
        <p:nvSpPr>
          <p:cNvPr id="3" name="Rectangle 2">
            <a:extLst>
              <a:ext uri="{FF2B5EF4-FFF2-40B4-BE49-F238E27FC236}">
                <a16:creationId xmlns:a16="http://schemas.microsoft.com/office/drawing/2014/main" id="{AA335EB9-2C40-1E31-3F1A-7BDF22545FFB}"/>
              </a:ext>
            </a:extLst>
          </p:cNvPr>
          <p:cNvSpPr/>
          <p:nvPr userDrawn="1"/>
        </p:nvSpPr>
        <p:spPr>
          <a:xfrm>
            <a:off x="279978" y="630404"/>
            <a:ext cx="12158978" cy="707886"/>
          </a:xfrm>
          <a:prstGeom prst="rect">
            <a:avLst/>
          </a:prstGeom>
        </p:spPr>
        <p:txBody>
          <a:bodyPr wrap="square">
            <a:spAutoFit/>
          </a:bodyPr>
          <a:lstStyle/>
          <a:p>
            <a:r>
              <a:rPr lang="en-US" sz="4000" b="1" dirty="0">
                <a:solidFill>
                  <a:schemeClr val="bg1"/>
                </a:solidFill>
                <a:effectLst>
                  <a:glow rad="101600">
                    <a:schemeClr val="tx1">
                      <a:alpha val="60000"/>
                    </a:schemeClr>
                  </a:glow>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8" name="TextBox 7">
            <a:extLst>
              <a:ext uri="{FF2B5EF4-FFF2-40B4-BE49-F238E27FC236}">
                <a16:creationId xmlns:a16="http://schemas.microsoft.com/office/drawing/2014/main" id="{A074C330-AADD-FA74-A45F-CC437257D0F1}"/>
              </a:ext>
            </a:extLst>
          </p:cNvPr>
          <p:cNvSpPr txBox="1"/>
          <p:nvPr userDrawn="1"/>
        </p:nvSpPr>
        <p:spPr>
          <a:xfrm>
            <a:off x="573520" y="-69518"/>
            <a:ext cx="11266226" cy="769441"/>
          </a:xfrm>
          <a:prstGeom prst="rect">
            <a:avLst/>
          </a:prstGeom>
          <a:noFill/>
        </p:spPr>
        <p:txBody>
          <a:bodyPr wrap="none" rtlCol="0">
            <a:spAutoFit/>
          </a:bodyPr>
          <a:lstStyle/>
          <a:p>
            <a:r>
              <a:rPr lang="en-US"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rPr>
              <a:t>Object-Oriented Programming in Java</a:t>
            </a:r>
            <a:endParaRPr lang="en-CA"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endParaRPr>
          </a:p>
        </p:txBody>
      </p:sp>
      <p:sp>
        <p:nvSpPr>
          <p:cNvPr id="10" name="Content Placeholder 9">
            <a:extLst>
              <a:ext uri="{FF2B5EF4-FFF2-40B4-BE49-F238E27FC236}">
                <a16:creationId xmlns:a16="http://schemas.microsoft.com/office/drawing/2014/main" id="{234B2CD5-5105-803A-298E-A9AF59611537}"/>
              </a:ext>
            </a:extLst>
          </p:cNvPr>
          <p:cNvSpPr>
            <a:spLocks noGrp="1"/>
          </p:cNvSpPr>
          <p:nvPr>
            <p:ph sz="quarter" idx="11" hasCustomPrompt="1"/>
          </p:nvPr>
        </p:nvSpPr>
        <p:spPr>
          <a:xfrm>
            <a:off x="1886252" y="1968694"/>
            <a:ext cx="8640762" cy="2569122"/>
          </a:xfr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lvl1pPr>
              <a:defRPr lang="en-US" sz="5333" i="1" dirty="0" smtClean="0">
                <a:solidFill>
                  <a:srgbClr val="FFFF00"/>
                </a:solidFill>
                <a:latin typeface="+mn-lt"/>
                <a:cs typeface="+mn-cs"/>
              </a:defRPr>
            </a:lvl1pPr>
            <a:lvl2pPr>
              <a:defRPr lang="en-US" sz="3200" dirty="0" smtClean="0">
                <a:solidFill>
                  <a:schemeClr val="lt1"/>
                </a:solidFill>
                <a:latin typeface="Calibri" panose="020F0502020204030204" pitchFamily="34" charset="0"/>
                <a:cs typeface="Calibri" panose="020F0502020204030204" pitchFamily="34" charset="0"/>
              </a:defRPr>
            </a:lvl2pPr>
          </a:lstStyle>
          <a:p>
            <a:pPr marL="0" lvl="0" indent="0" algn="ctr" defTabSz="914400">
              <a:buNone/>
            </a:pPr>
            <a:r>
              <a:rPr lang="en-US" dirty="0"/>
              <a:t>Title</a:t>
            </a:r>
          </a:p>
          <a:p>
            <a:pPr marL="457200" lvl="1" indent="-457200" defTabSz="914400">
              <a:buChar char="•"/>
            </a:pPr>
            <a:r>
              <a:rPr lang="en-US" dirty="0"/>
              <a:t>Subtitles</a:t>
            </a:r>
          </a:p>
        </p:txBody>
      </p:sp>
    </p:spTree>
    <p:extLst>
      <p:ext uri="{BB962C8B-B14F-4D97-AF65-F5344CB8AC3E}">
        <p14:creationId xmlns:p14="http://schemas.microsoft.com/office/powerpoint/2010/main" val="2466364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571208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3" name="Video 5" descr="A black and white photo of a city&#10;&#10;Description automatically generated with low confidence">
            <a:extLst>
              <a:ext uri="{FF2B5EF4-FFF2-40B4-BE49-F238E27FC236}">
                <a16:creationId xmlns:a16="http://schemas.microsoft.com/office/drawing/2014/main" id="{2C88072A-5BC1-A252-1C33-71ECDEFCE08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t="14507" r="-1" b="12372"/>
          <a:stretch/>
        </p:blipFill>
        <p:spPr>
          <a:xfrm>
            <a:off x="-794591" y="-146991"/>
            <a:ext cx="13361557" cy="7151982"/>
          </a:xfrm>
          <a:prstGeom prst="rect">
            <a:avLst/>
          </a:prstGeom>
          <a:noFill/>
        </p:spPr>
      </p:pic>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2176184" y="5547682"/>
            <a:ext cx="8099803"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
        <p:nvSpPr>
          <p:cNvPr id="4" name="TextBox 3">
            <a:extLst>
              <a:ext uri="{FF2B5EF4-FFF2-40B4-BE49-F238E27FC236}">
                <a16:creationId xmlns:a16="http://schemas.microsoft.com/office/drawing/2014/main" id="{69CD2558-4EF8-42F5-E0BB-943A82FE395E}"/>
              </a:ext>
            </a:extLst>
          </p:cNvPr>
          <p:cNvSpPr txBox="1"/>
          <p:nvPr userDrawn="1"/>
        </p:nvSpPr>
        <p:spPr>
          <a:xfrm>
            <a:off x="3579368" y="1491915"/>
            <a:ext cx="5293437" cy="315471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19900" b="1" dirty="0">
                <a:ln>
                  <a:solidFill>
                    <a:schemeClr val="tx1"/>
                  </a:solidFill>
                </a:ln>
                <a:solidFill>
                  <a:schemeClr val="bg1"/>
                </a:solidFill>
                <a:effectLst>
                  <a:glow rad="127000">
                    <a:srgbClr val="00FFFF"/>
                  </a:glow>
                </a:effectLst>
                <a:latin typeface="Mistral" panose="03090702030407020403" pitchFamily="66" charset="0"/>
              </a:rPr>
              <a:t>Demo!</a:t>
            </a:r>
            <a:endParaRPr lang="en-CA" sz="19900" b="1" dirty="0">
              <a:ln>
                <a:solidFill>
                  <a:schemeClr val="tx1"/>
                </a:solidFill>
              </a:ln>
              <a:solidFill>
                <a:schemeClr val="bg1"/>
              </a:solidFill>
              <a:effectLst>
                <a:glow rad="127000">
                  <a:srgbClr val="00FFFF"/>
                </a:glow>
              </a:effectLst>
              <a:latin typeface="Mistral" panose="03090702030407020403" pitchFamily="66" charset="0"/>
            </a:endParaRPr>
          </a:p>
        </p:txBody>
      </p:sp>
    </p:spTree>
    <p:extLst>
      <p:ext uri="{BB962C8B-B14F-4D97-AF65-F5344CB8AC3E}">
        <p14:creationId xmlns:p14="http://schemas.microsoft.com/office/powerpoint/2010/main" val="52190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mute="1">
                <p:cTn id="17" repeatCount="indefinite" fill="hold" display="0">
                  <p:stCondLst>
                    <p:cond delay="indefinite"/>
                  </p:stCondLst>
                </p:cTn>
                <p:tgtEl>
                  <p:spTgt spid="3"/>
                </p:tgtEl>
              </p:cMediaNode>
            </p:video>
          </p:childTnLst>
        </p:cTn>
      </p:par>
    </p:tnLst>
    <p:bldLst>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solidFill>
            <a:srgbClr val="FF00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382308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280772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4947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noAutofit/>
          </a:bodyPr>
          <a:lstStyle>
            <a:lvl1pPr>
              <a:defRPr sz="3600" i="0" cap="small" baseline="0">
                <a:latin typeface="Montserrat ExtraBold" panose="000009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28920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6" name="Content Placeholder 2">
            <a:extLst>
              <a:ext uri="{FF2B5EF4-FFF2-40B4-BE49-F238E27FC236}">
                <a16:creationId xmlns:a16="http://schemas.microsoft.com/office/drawing/2014/main" id="{A10B555B-6FEE-3414-072A-A982780271F1}"/>
              </a:ext>
            </a:extLst>
          </p:cNvPr>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27193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3" name="Picture 2" descr="Physics GIFs - Get the best GIF on GIPHY">
            <a:extLst>
              <a:ext uri="{FF2B5EF4-FFF2-40B4-BE49-F238E27FC236}">
                <a16:creationId xmlns:a16="http://schemas.microsoft.com/office/drawing/2014/main" id="{B89C6171-46B5-F199-85FC-FC2D79A7EA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53918" y="4783537"/>
            <a:ext cx="3138082" cy="235356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0D8E52E-D558-FDAC-5580-4B9AC566FE06}"/>
              </a:ext>
            </a:extLst>
          </p:cNvPr>
          <p:cNvSpPr>
            <a:spLocks noGrp="1"/>
          </p:cNvSpPr>
          <p:nvPr>
            <p:ph idx="10"/>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8081276" y="6286500"/>
            <a:ext cx="3781210" cy="571500"/>
          </a:xfrm>
        </p:spPr>
        <p:txBody>
          <a:bodyPr>
            <a:noAutofit/>
          </a:bodyPr>
          <a:lstStyle>
            <a:lvl1pPr marL="0" indent="0">
              <a:buNone/>
              <a:defRPr sz="1800">
                <a:solidFill>
                  <a:srgbClr val="00FFFF"/>
                </a:solidFill>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31686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 name="Video 5" descr="A black and white photo of a city&#10;&#10;Description automatically generated with low confidence">
            <a:extLst>
              <a:ext uri="{FF2B5EF4-FFF2-40B4-BE49-F238E27FC236}">
                <a16:creationId xmlns:a16="http://schemas.microsoft.com/office/drawing/2014/main" id="{85C53D92-4572-35C9-FA99-40373D855324}"/>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t="14507" r="-1" b="12372"/>
          <a:stretch/>
        </p:blipFill>
        <p:spPr>
          <a:xfrm>
            <a:off x="-794591" y="-146991"/>
            <a:ext cx="13361557" cy="7151982"/>
          </a:xfrm>
          <a:prstGeom prst="rect">
            <a:avLst/>
          </a:prstGeom>
          <a:noFill/>
        </p:spPr>
      </p:pic>
      <p:sp>
        <p:nvSpPr>
          <p:cNvPr id="4" name="TextBox 3">
            <a:extLst>
              <a:ext uri="{FF2B5EF4-FFF2-40B4-BE49-F238E27FC236}">
                <a16:creationId xmlns:a16="http://schemas.microsoft.com/office/drawing/2014/main" id="{1F7F0369-6FFE-8753-86F9-9FCE501C8101}"/>
              </a:ext>
            </a:extLst>
          </p:cNvPr>
          <p:cNvSpPr txBox="1"/>
          <p:nvPr userDrawn="1"/>
        </p:nvSpPr>
        <p:spPr>
          <a:xfrm>
            <a:off x="3579368" y="1491915"/>
            <a:ext cx="5293437" cy="315471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19900" b="1" dirty="0">
                <a:ln>
                  <a:solidFill>
                    <a:schemeClr val="tx1"/>
                  </a:solidFill>
                </a:ln>
                <a:solidFill>
                  <a:schemeClr val="bg1"/>
                </a:solidFill>
                <a:effectLst>
                  <a:glow rad="127000">
                    <a:srgbClr val="00FFFF"/>
                  </a:glow>
                </a:effectLst>
                <a:latin typeface="Mistral" panose="03090702030407020403" pitchFamily="66" charset="0"/>
              </a:rPr>
              <a:t>Demo!</a:t>
            </a:r>
            <a:endParaRPr lang="en-CA" sz="19900" b="1" dirty="0">
              <a:ln>
                <a:solidFill>
                  <a:schemeClr val="tx1"/>
                </a:solidFill>
              </a:ln>
              <a:solidFill>
                <a:schemeClr val="bg1"/>
              </a:solidFill>
              <a:effectLst>
                <a:glow rad="127000">
                  <a:srgbClr val="00FFFF"/>
                </a:glow>
              </a:effectLst>
              <a:latin typeface="Mistral" panose="03090702030407020403" pitchFamily="66" charset="0"/>
            </a:endParaRPr>
          </a:p>
        </p:txBody>
      </p:sp>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4141785" y="5619152"/>
            <a:ext cx="3781210"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68539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mute="1">
                <p:cTn id="17" repeatCount="indefinite" fill="hold" display="0">
                  <p:stCondLst>
                    <p:cond delay="indefinite"/>
                  </p:stCondLst>
                </p:cTn>
                <p:tgtEl>
                  <p:spTgt spid="3"/>
                </p:tgtEl>
              </p:cMediaNode>
            </p:video>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2">
            <a:extLst>
              <a:ext uri="{BEBA8EAE-BF5A-486C-A8C5-ECC9F3942E4B}">
                <a14:imgProps xmlns:a14="http://schemas.microsoft.com/office/drawing/2010/main">
                  <a14:imgLayer r:embed="rId23">
                    <a14:imgEffect>
                      <a14:brightnessContrast bright="-40000"/>
                    </a14:imgEffect>
                  </a14:imgLayer>
                </a14:imgProps>
              </a:ext>
              <a:ext uri="{28A0092B-C50C-407E-A947-70E740481C1C}">
                <a14:useLocalDpi xmlns:a14="http://schemas.microsoft.com/office/drawing/2010/main" val="0"/>
              </a:ext>
            </a:extLst>
          </a:blip>
          <a:srcRect b="2401"/>
          <a:stretch/>
        </p:blipFill>
        <p:spPr>
          <a:xfrm>
            <a:off x="0" y="0"/>
            <a:ext cx="12192000" cy="6858000"/>
          </a:xfrm>
          <a:prstGeom prst="rect">
            <a:avLst/>
          </a:prstGeom>
        </p:spPr>
      </p:pic>
      <p:sp>
        <p:nvSpPr>
          <p:cNvPr id="2" name="Title Placeholder 1"/>
          <p:cNvSpPr>
            <a:spLocks noGrp="1"/>
          </p:cNvSpPr>
          <p:nvPr>
            <p:ph type="title"/>
          </p:nvPr>
        </p:nvSpPr>
        <p:spPr>
          <a:xfrm>
            <a:off x="545990" y="168603"/>
            <a:ext cx="10972800" cy="57150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609600" y="123444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2960856247"/>
      </p:ext>
    </p:extLst>
  </p:cSld>
  <p:clrMap bg1="lt1" tx1="dk1" bg2="lt2" tx2="dk2" accent1="accent1" accent2="accent2" accent3="accent3" accent4="accent4" accent5="accent5" accent6="accent6" hlink="hlink" folHlink="folHlink"/>
  <p:sldLayoutIdLst>
    <p:sldLayoutId id="2147483669" r:id="rId1"/>
    <p:sldLayoutId id="2147483718" r:id="rId2"/>
    <p:sldLayoutId id="2147483716" r:id="rId3"/>
    <p:sldLayoutId id="2147483717" r:id="rId4"/>
    <p:sldLayoutId id="2147483661" r:id="rId5"/>
    <p:sldLayoutId id="2147483662" r:id="rId6"/>
    <p:sldLayoutId id="2147483663" r:id="rId7"/>
    <p:sldLayoutId id="2147483722" r:id="rId8"/>
    <p:sldLayoutId id="2147483723" r:id="rId9"/>
    <p:sldLayoutId id="2147483664" r:id="rId10"/>
    <p:sldLayoutId id="2147483665" r:id="rId11"/>
    <p:sldLayoutId id="2147483666" r:id="rId12"/>
    <p:sldLayoutId id="2147483668" r:id="rId13"/>
    <p:sldLayoutId id="2147483670" r:id="rId14"/>
    <p:sldLayoutId id="2147483671" r:id="rId15"/>
    <p:sldLayoutId id="2147483672" r:id="rId16"/>
    <p:sldLayoutId id="2147483720" r:id="rId17"/>
    <p:sldLayoutId id="2147483721" r:id="rId18"/>
    <p:sldLayoutId id="2147483725" r:id="rId19"/>
    <p:sldLayoutId id="2147483726" r:id="rId20"/>
  </p:sldLayoutIdLst>
  <p:txStyles>
    <p:title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gif"/><Relationship Id="rId7"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1435112" y="1500557"/>
            <a:ext cx="9004814" cy="4720781"/>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Week-05:</a:t>
            </a:r>
          </a:p>
          <a:p>
            <a:pPr algn="ctr"/>
            <a:endParaRPr lang="en-US" sz="2000" b="1" dirty="0">
              <a:solidFill>
                <a:srgbClr val="FFFF00"/>
              </a:solidFill>
              <a:effectLst>
                <a:outerShdw blurRad="38100" dist="38100" dir="2700000" algn="tl">
                  <a:srgbClr val="000000">
                    <a:alpha val="43137"/>
                  </a:srgbClr>
                </a:outerShdw>
              </a:effectLst>
            </a:endParaRP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Try/Catch</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Method Overloading</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Method parameters (Pass by value)</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Final &amp; enumerated types</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Holding a reference to other objects</a:t>
            </a: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401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C9C55E-6B8E-DDAA-3B28-4693DDF2FC90}"/>
              </a:ext>
            </a:extLst>
          </p:cNvPr>
          <p:cNvSpPr>
            <a:spLocks noGrp="1"/>
          </p:cNvSpPr>
          <p:nvPr>
            <p:ph type="title"/>
          </p:nvPr>
        </p:nvSpPr>
        <p:spPr/>
        <p:txBody>
          <a:bodyPr/>
          <a:lstStyle/>
          <a:p>
            <a:r>
              <a:rPr lang="en-US" dirty="0"/>
              <a:t>Passing values to methods</a:t>
            </a:r>
            <a:endParaRPr lang="en-CA" dirty="0"/>
          </a:p>
        </p:txBody>
      </p:sp>
      <p:sp>
        <p:nvSpPr>
          <p:cNvPr id="5" name="Text Placeholder 4">
            <a:extLst>
              <a:ext uri="{FF2B5EF4-FFF2-40B4-BE49-F238E27FC236}">
                <a16:creationId xmlns:a16="http://schemas.microsoft.com/office/drawing/2014/main" id="{9EAF9027-1BE5-4CC4-EC54-276269D65914}"/>
              </a:ext>
            </a:extLst>
          </p:cNvPr>
          <p:cNvSpPr>
            <a:spLocks noGrp="1"/>
          </p:cNvSpPr>
          <p:nvPr>
            <p:ph type="body" sz="quarter" idx="11"/>
          </p:nvPr>
        </p:nvSpPr>
        <p:spPr/>
        <p:txBody>
          <a:bodyPr/>
          <a:lstStyle/>
          <a:p>
            <a:r>
              <a:rPr lang="en-US" dirty="0"/>
              <a:t>Week-05:passbyvalue:Start</a:t>
            </a:r>
            <a:endParaRPr lang="en-CA" dirty="0"/>
          </a:p>
        </p:txBody>
      </p:sp>
    </p:spTree>
    <p:extLst>
      <p:ext uri="{BB962C8B-B14F-4D97-AF65-F5344CB8AC3E}">
        <p14:creationId xmlns:p14="http://schemas.microsoft.com/office/powerpoint/2010/main" val="1583470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B69745-61BD-F341-AC3F-3678A195BD97}"/>
              </a:ext>
            </a:extLst>
          </p:cNvPr>
          <p:cNvSpPr>
            <a:spLocks noGrp="1"/>
          </p:cNvSpPr>
          <p:nvPr>
            <p:ph type="body" sz="quarter" idx="10"/>
          </p:nvPr>
        </p:nvSpPr>
        <p:spPr>
          <a:xfrm>
            <a:off x="998008" y="948722"/>
            <a:ext cx="10195984" cy="5450416"/>
          </a:xfrm>
        </p:spPr>
        <p:txBody>
          <a:bodyPr>
            <a:normAutofit fontScale="92500"/>
          </a:bodyPr>
          <a:lstStyle/>
          <a:p>
            <a:pPr>
              <a:buClr>
                <a:srgbClr val="43FC24"/>
              </a:buClr>
              <a:buFont typeface="Wingdings" panose="05000000000000000000" pitchFamily="2" charset="2"/>
              <a:buChar char="ü"/>
            </a:pPr>
            <a:r>
              <a:rPr lang="en-US" dirty="0"/>
              <a:t>Java is always pass-by-value (we pass the value and only the value to the method)</a:t>
            </a:r>
          </a:p>
          <a:p>
            <a:pPr>
              <a:buClr>
                <a:srgbClr val="43FC24"/>
              </a:buClr>
              <a:buFont typeface="Wingdings" panose="05000000000000000000" pitchFamily="2" charset="2"/>
              <a:buChar char="ü"/>
            </a:pPr>
            <a:r>
              <a:rPr lang="en-US" dirty="0"/>
              <a:t>However, remember that </a:t>
            </a:r>
            <a:r>
              <a:rPr lang="en-US" dirty="0">
                <a:effectLst>
                  <a:glow rad="101600">
                    <a:srgbClr val="FF00FF">
                      <a:alpha val="60000"/>
                    </a:srgbClr>
                  </a:glow>
                  <a:outerShdw blurRad="38100" dist="38100" dir="2700000" algn="tl">
                    <a:srgbClr val="000000">
                      <a:alpha val="43137"/>
                    </a:srgbClr>
                  </a:outerShdw>
                </a:effectLst>
              </a:rPr>
              <a:t>reference variable holds the address of how to get to an object</a:t>
            </a:r>
            <a:r>
              <a:rPr lang="en-US" dirty="0"/>
              <a:t>.</a:t>
            </a:r>
          </a:p>
          <a:p>
            <a:pPr>
              <a:buClr>
                <a:srgbClr val="43FC24"/>
              </a:buClr>
              <a:buFont typeface="Wingdings" panose="05000000000000000000" pitchFamily="2" charset="2"/>
              <a:buChar char="ü"/>
            </a:pPr>
            <a:r>
              <a:rPr lang="en-US" dirty="0"/>
              <a:t>If we pass a </a:t>
            </a:r>
            <a:r>
              <a:rPr lang="en-US" dirty="0">
                <a:effectLst>
                  <a:glow rad="101600">
                    <a:srgbClr val="FF00FF">
                      <a:alpha val="60000"/>
                    </a:srgbClr>
                  </a:glow>
                  <a:outerShdw blurRad="38100" dist="38100" dir="2700000" algn="tl">
                    <a:srgbClr val="000000">
                      <a:alpha val="43137"/>
                    </a:srgbClr>
                  </a:outerShdw>
                </a:effectLst>
              </a:rPr>
              <a:t>reference variable</a:t>
            </a:r>
            <a:r>
              <a:rPr lang="en-US" dirty="0"/>
              <a:t>, we are passing the value that is in it but that value is still the </a:t>
            </a:r>
            <a:r>
              <a:rPr lang="en-US" sz="4200" dirty="0">
                <a:effectLst>
                  <a:glow rad="101600">
                    <a:srgbClr val="FF00FF">
                      <a:alpha val="60000"/>
                    </a:srgbClr>
                  </a:glow>
                  <a:outerShdw blurRad="38100" dist="38100" dir="2700000" algn="tl">
                    <a:srgbClr val="000000">
                      <a:alpha val="43137"/>
                    </a:srgbClr>
                  </a:outerShdw>
                </a:effectLst>
              </a:rPr>
              <a:t>address of an object </a:t>
            </a:r>
            <a:r>
              <a:rPr lang="en-US" dirty="0"/>
              <a:t>so the receiving method can still directly access the object!</a:t>
            </a:r>
            <a:endParaRPr lang="en-CA" dirty="0"/>
          </a:p>
        </p:txBody>
      </p:sp>
      <p:sp>
        <p:nvSpPr>
          <p:cNvPr id="4" name="Title 3">
            <a:extLst>
              <a:ext uri="{FF2B5EF4-FFF2-40B4-BE49-F238E27FC236}">
                <a16:creationId xmlns:a16="http://schemas.microsoft.com/office/drawing/2014/main" id="{4D7DF8DC-2FAD-A1B8-54BA-B3FD8DE62A5C}"/>
              </a:ext>
            </a:extLst>
          </p:cNvPr>
          <p:cNvSpPr>
            <a:spLocks noGrp="1"/>
          </p:cNvSpPr>
          <p:nvPr>
            <p:ph type="title"/>
          </p:nvPr>
        </p:nvSpPr>
        <p:spPr/>
        <p:txBody>
          <a:bodyPr/>
          <a:lstStyle/>
          <a:p>
            <a:r>
              <a:rPr lang="en-US" dirty="0"/>
              <a:t>Bottom line</a:t>
            </a:r>
            <a:endParaRPr lang="en-CA" dirty="0"/>
          </a:p>
        </p:txBody>
      </p:sp>
    </p:spTree>
    <p:extLst>
      <p:ext uri="{BB962C8B-B14F-4D97-AF65-F5344CB8AC3E}">
        <p14:creationId xmlns:p14="http://schemas.microsoft.com/office/powerpoint/2010/main" val="48607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834" y="1125206"/>
            <a:ext cx="76835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44624"/>
            <a:ext cx="10972800" cy="1143000"/>
          </a:xfrm>
        </p:spPr>
        <p:txBody>
          <a:bodyPr/>
          <a:lstStyle/>
          <a:p>
            <a:r>
              <a:rPr lang="en-CA" dirty="0"/>
              <a:t>Let’s look at this…</a:t>
            </a:r>
          </a:p>
        </p:txBody>
      </p:sp>
      <p:cxnSp>
        <p:nvCxnSpPr>
          <p:cNvPr id="6" name="Straight Arrow Connector 5"/>
          <p:cNvCxnSpPr>
            <a:stCxn id="8" idx="0"/>
          </p:cNvCxnSpPr>
          <p:nvPr/>
        </p:nvCxnSpPr>
        <p:spPr>
          <a:xfrm rot="5400000" flipH="1" flipV="1">
            <a:off x="5728980" y="3237163"/>
            <a:ext cx="1423314" cy="1518965"/>
          </a:xfrm>
          <a:prstGeom prst="curvedConnector2">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95467" y="4708302"/>
            <a:ext cx="8771376" cy="461665"/>
          </a:xfrm>
          <a:prstGeom prst="rect">
            <a:avLst/>
          </a:prstGeom>
          <a:noFill/>
        </p:spPr>
        <p:txBody>
          <a:bodyPr wrap="none" rtlCol="0">
            <a:spAutoFit/>
          </a:bodyPr>
          <a:lstStyle/>
          <a:p>
            <a:r>
              <a:rPr lang="en-CA" sz="2400" b="1" dirty="0">
                <a:solidFill>
                  <a:srgbClr val="00FFFF"/>
                </a:solidFill>
                <a:effectLst>
                  <a:outerShdw blurRad="38100" dist="38100" dir="2700000" algn="tl">
                    <a:srgbClr val="000000">
                      <a:alpha val="43137"/>
                    </a:srgbClr>
                  </a:outerShdw>
                </a:effectLst>
              </a:rPr>
              <a:t>The method substring can accept either 1 argument or 2 arguments</a:t>
            </a:r>
          </a:p>
        </p:txBody>
      </p:sp>
      <p:sp>
        <p:nvSpPr>
          <p:cNvPr id="9" name="TextBox 8"/>
          <p:cNvSpPr txBox="1"/>
          <p:nvPr/>
        </p:nvSpPr>
        <p:spPr>
          <a:xfrm>
            <a:off x="1103446" y="5356373"/>
            <a:ext cx="5043945" cy="1323632"/>
          </a:xfrm>
          <a:prstGeom prst="rect">
            <a:avLst/>
          </a:prstGeom>
          <a:noFill/>
        </p:spPr>
        <p:txBody>
          <a:bodyPr wrap="none" rtlCol="0">
            <a:spAutoFit/>
          </a:bodyPr>
          <a:lstStyle/>
          <a:p>
            <a:r>
              <a:rPr lang="en-CA" sz="2667" b="1" dirty="0">
                <a:solidFill>
                  <a:schemeClr val="bg1"/>
                </a:solidFill>
                <a:effectLst>
                  <a:outerShdw blurRad="38100" dist="38100" dir="2700000" algn="tl">
                    <a:srgbClr val="000000">
                      <a:alpha val="43137"/>
                    </a:srgbClr>
                  </a:outerShdw>
                </a:effectLst>
              </a:rPr>
              <a:t>How can this be???</a:t>
            </a:r>
          </a:p>
          <a:p>
            <a:endParaRPr lang="en-CA" sz="2667" b="1" dirty="0">
              <a:solidFill>
                <a:schemeClr val="bg1"/>
              </a:solidFill>
              <a:effectLst>
                <a:outerShdw blurRad="38100" dist="38100" dir="2700000" algn="tl">
                  <a:srgbClr val="000000">
                    <a:alpha val="43137"/>
                  </a:srgbClr>
                </a:outerShdw>
              </a:effectLst>
            </a:endParaRPr>
          </a:p>
          <a:p>
            <a:r>
              <a:rPr lang="en-CA" sz="2667" b="1" dirty="0">
                <a:solidFill>
                  <a:schemeClr val="bg1"/>
                </a:solidFill>
                <a:effectLst>
                  <a:outerShdw blurRad="38100" dist="38100" dir="2700000" algn="tl">
                    <a:srgbClr val="000000">
                      <a:alpha val="43137"/>
                    </a:srgbClr>
                  </a:outerShdw>
                </a:effectLst>
              </a:rPr>
              <a:t>Introducing </a:t>
            </a:r>
            <a:r>
              <a:rPr lang="en-CA" sz="2667" b="1" i="1" dirty="0">
                <a:solidFill>
                  <a:srgbClr val="FF00FF"/>
                </a:solidFill>
                <a:effectLst>
                  <a:outerShdw blurRad="38100" dist="38100" dir="2700000" algn="tl">
                    <a:srgbClr val="000000">
                      <a:alpha val="43137"/>
                    </a:srgbClr>
                  </a:outerShdw>
                </a:effectLst>
              </a:rPr>
              <a:t>method overloading...</a:t>
            </a:r>
          </a:p>
        </p:txBody>
      </p:sp>
      <p:cxnSp>
        <p:nvCxnSpPr>
          <p:cNvPr id="10" name="Straight Arrow Connector 9"/>
          <p:cNvCxnSpPr>
            <a:stCxn id="8" idx="0"/>
          </p:cNvCxnSpPr>
          <p:nvPr/>
        </p:nvCxnSpPr>
        <p:spPr>
          <a:xfrm flipV="1">
            <a:off x="5681155" y="3680853"/>
            <a:ext cx="2143039" cy="1027449"/>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494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chemeClr val="tx1"/>
            </a:outerShdw>
          </a:effectLst>
        </p:spPr>
        <p:txBody>
          <a:bodyPr/>
          <a:lstStyle/>
          <a:p>
            <a:r>
              <a:rPr lang="en-CA" dirty="0"/>
              <a:t>Method overloading</a:t>
            </a:r>
          </a:p>
        </p:txBody>
      </p:sp>
      <p:sp>
        <p:nvSpPr>
          <p:cNvPr id="3" name="Content Placeholder 2"/>
          <p:cNvSpPr>
            <a:spLocks noGrp="1"/>
          </p:cNvSpPr>
          <p:nvPr>
            <p:ph idx="1"/>
          </p:nvPr>
        </p:nvSpPr>
        <p:spPr>
          <a:effectLst>
            <a:outerShdw blurRad="50800" dist="50800" dir="5400000" algn="ctr" rotWithShape="0">
              <a:schemeClr val="tx1"/>
            </a:outerShdw>
          </a:effectLst>
        </p:spPr>
        <p:txBody>
          <a:bodyPr>
            <a:normAutofit/>
          </a:bodyPr>
          <a:lstStyle/>
          <a:p>
            <a:r>
              <a:rPr lang="en-CA" sz="3733" dirty="0"/>
              <a:t>It turns out that we can write the same method multiple times as long as the method </a:t>
            </a:r>
            <a:r>
              <a:rPr lang="en-CA" sz="3733" i="1" dirty="0">
                <a:solidFill>
                  <a:srgbClr val="00FFFF"/>
                </a:solidFill>
              </a:rPr>
              <a:t>signature</a:t>
            </a:r>
            <a:r>
              <a:rPr lang="en-CA" sz="3733" dirty="0"/>
              <a:t> is different for each...</a:t>
            </a:r>
          </a:p>
        </p:txBody>
      </p:sp>
      <p:pic>
        <p:nvPicPr>
          <p:cNvPr id="4" name="Picture 3"/>
          <p:cNvPicPr>
            <a:picLocks noChangeAspect="1" noChangeArrowheads="1"/>
          </p:cNvPicPr>
          <p:nvPr/>
        </p:nvPicPr>
        <p:blipFill>
          <a:blip r:embed="rId2" cstate="print"/>
          <a:srcRect t="38721" b="33621"/>
          <a:stretch>
            <a:fillRect/>
          </a:stretch>
        </p:blipFill>
        <p:spPr bwMode="auto">
          <a:xfrm>
            <a:off x="2063554" y="3501008"/>
            <a:ext cx="7607300" cy="1080120"/>
          </a:xfrm>
          <a:prstGeom prst="rect">
            <a:avLst/>
          </a:prstGeom>
          <a:noFill/>
          <a:ln w="9525">
            <a:noFill/>
            <a:miter lim="800000"/>
            <a:headEnd/>
            <a:tailEnd/>
          </a:ln>
        </p:spPr>
      </p:pic>
      <p:sp>
        <p:nvSpPr>
          <p:cNvPr id="5" name="Rectangle 4"/>
          <p:cNvSpPr/>
          <p:nvPr/>
        </p:nvSpPr>
        <p:spPr>
          <a:xfrm>
            <a:off x="4218817" y="3441576"/>
            <a:ext cx="4128459" cy="504056"/>
          </a:xfrm>
          <a:prstGeom prst="rect">
            <a:avLst/>
          </a:prstGeom>
          <a:solidFill>
            <a:srgbClr val="00FFFF">
              <a:alpha val="54000"/>
            </a:srgbClr>
          </a:solidFill>
          <a:ln>
            <a:solidFill>
              <a:srgbClr val="00FFFF"/>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cxnSp>
        <p:nvCxnSpPr>
          <p:cNvPr id="7" name="Straight Arrow Connector 6"/>
          <p:cNvCxnSpPr/>
          <p:nvPr/>
        </p:nvCxnSpPr>
        <p:spPr>
          <a:xfrm flipH="1">
            <a:off x="7344139" y="2756925"/>
            <a:ext cx="1440160" cy="672075"/>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295467" y="3789040"/>
            <a:ext cx="2016224" cy="936104"/>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1371" y="4725145"/>
            <a:ext cx="8418395"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Notice that the return type is not part of the method signature...</a:t>
            </a:r>
          </a:p>
        </p:txBody>
      </p:sp>
      <p:sp>
        <p:nvSpPr>
          <p:cNvPr id="9" name="TextBox 8"/>
          <p:cNvSpPr txBox="1"/>
          <p:nvPr/>
        </p:nvSpPr>
        <p:spPr>
          <a:xfrm>
            <a:off x="2159565" y="5373217"/>
            <a:ext cx="8571385" cy="461665"/>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A method’s signature is the name, number and type of arguments</a:t>
            </a:r>
          </a:p>
        </p:txBody>
      </p:sp>
    </p:spTree>
    <p:extLst>
      <p:ext uri="{BB962C8B-B14F-4D97-AF65-F5344CB8AC3E}">
        <p14:creationId xmlns:p14="http://schemas.microsoft.com/office/powerpoint/2010/main" val="564591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Method signatures</a:t>
            </a:r>
          </a:p>
        </p:txBody>
      </p:sp>
      <p:sp>
        <p:nvSpPr>
          <p:cNvPr id="3" name="Content Placeholder 2"/>
          <p:cNvSpPr>
            <a:spLocks noGrp="1"/>
          </p:cNvSpPr>
          <p:nvPr>
            <p:ph idx="1"/>
          </p:nvPr>
        </p:nvSpPr>
        <p:spPr/>
        <p:txBody>
          <a:bodyPr>
            <a:normAutofit fontScale="92500" lnSpcReduction="10000"/>
          </a:bodyPr>
          <a:lstStyle/>
          <a:p>
            <a:r>
              <a:rPr lang="en-CA" dirty="0"/>
              <a:t>Here is a method header:</a:t>
            </a:r>
          </a:p>
          <a:p>
            <a:pPr lvl="1"/>
            <a:r>
              <a:rPr lang="en-CA" dirty="0">
                <a:solidFill>
                  <a:srgbClr val="FF00FF"/>
                </a:solidFill>
              </a:rPr>
              <a:t>public </a:t>
            </a:r>
            <a:r>
              <a:rPr lang="en-CA" dirty="0" err="1">
                <a:solidFill>
                  <a:srgbClr val="FF00FF"/>
                </a:solidFill>
              </a:rPr>
              <a:t>int</a:t>
            </a:r>
            <a:r>
              <a:rPr lang="en-CA" dirty="0">
                <a:solidFill>
                  <a:srgbClr val="FF00FF"/>
                </a:solidFill>
              </a:rPr>
              <a:t> method1 (</a:t>
            </a:r>
            <a:r>
              <a:rPr lang="en-CA" dirty="0" err="1">
                <a:solidFill>
                  <a:srgbClr val="FF00FF"/>
                </a:solidFill>
              </a:rPr>
              <a:t>int</a:t>
            </a:r>
            <a:r>
              <a:rPr lang="en-CA" dirty="0">
                <a:solidFill>
                  <a:srgbClr val="FF00FF"/>
                </a:solidFill>
              </a:rPr>
              <a:t> arg1, </a:t>
            </a:r>
            <a:r>
              <a:rPr lang="en-CA" dirty="0" err="1">
                <a:solidFill>
                  <a:srgbClr val="FF00FF"/>
                </a:solidFill>
              </a:rPr>
              <a:t>int</a:t>
            </a:r>
            <a:r>
              <a:rPr lang="en-CA" dirty="0">
                <a:solidFill>
                  <a:srgbClr val="FF00FF"/>
                </a:solidFill>
              </a:rPr>
              <a:t> arg2)</a:t>
            </a:r>
          </a:p>
          <a:p>
            <a:r>
              <a:rPr lang="en-CA" sz="3733" dirty="0"/>
              <a:t>Which of the following have the same signature?</a:t>
            </a:r>
          </a:p>
          <a:p>
            <a:pPr lvl="1"/>
            <a:r>
              <a:rPr lang="en-CA" sz="3200" dirty="0">
                <a:solidFill>
                  <a:srgbClr val="00FFFF"/>
                </a:solidFill>
              </a:rPr>
              <a:t>public void method1 (</a:t>
            </a:r>
            <a:r>
              <a:rPr lang="en-CA" sz="3200" dirty="0" err="1">
                <a:solidFill>
                  <a:srgbClr val="00FFFF"/>
                </a:solidFill>
              </a:rPr>
              <a:t>int</a:t>
            </a:r>
            <a:r>
              <a:rPr lang="en-CA" sz="3200" dirty="0">
                <a:solidFill>
                  <a:srgbClr val="00FFFF"/>
                </a:solidFill>
              </a:rPr>
              <a:t> arg1, </a:t>
            </a:r>
            <a:r>
              <a:rPr lang="en-CA" sz="3200" dirty="0" err="1">
                <a:solidFill>
                  <a:srgbClr val="00FFFF"/>
                </a:solidFill>
              </a:rPr>
              <a:t>int</a:t>
            </a:r>
            <a:r>
              <a:rPr lang="en-CA" sz="3200" dirty="0">
                <a:solidFill>
                  <a:srgbClr val="00FFFF"/>
                </a:solidFill>
              </a:rPr>
              <a:t> arg2)</a:t>
            </a:r>
          </a:p>
          <a:p>
            <a:pPr lvl="1"/>
            <a:r>
              <a:rPr lang="en-CA" sz="3200" dirty="0">
                <a:solidFill>
                  <a:srgbClr val="00FFFF"/>
                </a:solidFill>
              </a:rPr>
              <a:t>public </a:t>
            </a:r>
            <a:r>
              <a:rPr lang="en-CA" sz="3200" dirty="0" err="1">
                <a:solidFill>
                  <a:srgbClr val="00FFFF"/>
                </a:solidFill>
              </a:rPr>
              <a:t>int</a:t>
            </a:r>
            <a:r>
              <a:rPr lang="en-CA" sz="3200" dirty="0">
                <a:solidFill>
                  <a:srgbClr val="00FFFF"/>
                </a:solidFill>
              </a:rPr>
              <a:t> method1 (</a:t>
            </a:r>
            <a:r>
              <a:rPr lang="en-CA" sz="3200" dirty="0" err="1">
                <a:solidFill>
                  <a:srgbClr val="00FFFF"/>
                </a:solidFill>
              </a:rPr>
              <a:t>int</a:t>
            </a:r>
            <a:r>
              <a:rPr lang="en-CA" sz="3200" dirty="0">
                <a:solidFill>
                  <a:srgbClr val="00FFFF"/>
                </a:solidFill>
              </a:rPr>
              <a:t> hello, </a:t>
            </a:r>
            <a:r>
              <a:rPr lang="en-CA" sz="3200" dirty="0" err="1">
                <a:solidFill>
                  <a:srgbClr val="00FFFF"/>
                </a:solidFill>
              </a:rPr>
              <a:t>int</a:t>
            </a:r>
            <a:r>
              <a:rPr lang="en-CA" sz="3200" dirty="0">
                <a:solidFill>
                  <a:srgbClr val="00FFFF"/>
                </a:solidFill>
              </a:rPr>
              <a:t> dolly)</a:t>
            </a:r>
          </a:p>
          <a:p>
            <a:pPr lvl="1"/>
            <a:r>
              <a:rPr lang="en-CA" sz="3200" dirty="0">
                <a:solidFill>
                  <a:srgbClr val="00FFFF"/>
                </a:solidFill>
              </a:rPr>
              <a:t>public </a:t>
            </a:r>
            <a:r>
              <a:rPr lang="en-CA" sz="3200" dirty="0" err="1">
                <a:solidFill>
                  <a:srgbClr val="00FFFF"/>
                </a:solidFill>
              </a:rPr>
              <a:t>int</a:t>
            </a:r>
            <a:r>
              <a:rPr lang="en-CA" sz="3200" dirty="0">
                <a:solidFill>
                  <a:srgbClr val="00FFFF"/>
                </a:solidFill>
              </a:rPr>
              <a:t> method1 (</a:t>
            </a:r>
            <a:r>
              <a:rPr lang="en-CA" sz="3200" dirty="0" err="1">
                <a:solidFill>
                  <a:srgbClr val="00FFFF"/>
                </a:solidFill>
              </a:rPr>
              <a:t>int</a:t>
            </a:r>
            <a:r>
              <a:rPr lang="en-CA" sz="3200" dirty="0">
                <a:solidFill>
                  <a:srgbClr val="00FFFF"/>
                </a:solidFill>
              </a:rPr>
              <a:t> arg1)</a:t>
            </a:r>
          </a:p>
          <a:p>
            <a:pPr lvl="1"/>
            <a:r>
              <a:rPr lang="en-CA" sz="3200" dirty="0">
                <a:solidFill>
                  <a:srgbClr val="00FFFF"/>
                </a:solidFill>
              </a:rPr>
              <a:t>public </a:t>
            </a:r>
            <a:r>
              <a:rPr lang="en-CA" sz="3200" dirty="0" err="1">
                <a:solidFill>
                  <a:srgbClr val="00FFFF"/>
                </a:solidFill>
              </a:rPr>
              <a:t>int</a:t>
            </a:r>
            <a:r>
              <a:rPr lang="en-CA" sz="3200" dirty="0">
                <a:solidFill>
                  <a:srgbClr val="00FFFF"/>
                </a:solidFill>
              </a:rPr>
              <a:t> method1 (String arg1, </a:t>
            </a:r>
            <a:r>
              <a:rPr lang="en-CA" sz="3200" dirty="0" err="1">
                <a:solidFill>
                  <a:srgbClr val="00FFFF"/>
                </a:solidFill>
              </a:rPr>
              <a:t>int</a:t>
            </a:r>
            <a:r>
              <a:rPr lang="en-CA" sz="3200" dirty="0">
                <a:solidFill>
                  <a:srgbClr val="00FFFF"/>
                </a:solidFill>
              </a:rPr>
              <a:t> arg2)</a:t>
            </a:r>
          </a:p>
          <a:p>
            <a:pPr lvl="1"/>
            <a:r>
              <a:rPr lang="en-CA" sz="3200" dirty="0">
                <a:solidFill>
                  <a:srgbClr val="00FFFF"/>
                </a:solidFill>
              </a:rPr>
              <a:t>public </a:t>
            </a:r>
            <a:r>
              <a:rPr lang="en-CA" sz="3200" dirty="0" err="1">
                <a:solidFill>
                  <a:srgbClr val="00FFFF"/>
                </a:solidFill>
              </a:rPr>
              <a:t>int</a:t>
            </a:r>
            <a:r>
              <a:rPr lang="en-CA" sz="3200" dirty="0">
                <a:solidFill>
                  <a:srgbClr val="00FFFF"/>
                </a:solidFill>
              </a:rPr>
              <a:t> method2 (</a:t>
            </a:r>
            <a:r>
              <a:rPr lang="en-CA" sz="3200" dirty="0" err="1">
                <a:solidFill>
                  <a:srgbClr val="00FFFF"/>
                </a:solidFill>
              </a:rPr>
              <a:t>int</a:t>
            </a:r>
            <a:r>
              <a:rPr lang="en-CA" sz="3200" dirty="0">
                <a:solidFill>
                  <a:srgbClr val="00FFFF"/>
                </a:solidFill>
              </a:rPr>
              <a:t> arg1, </a:t>
            </a:r>
            <a:r>
              <a:rPr lang="en-CA" sz="3200" dirty="0" err="1">
                <a:solidFill>
                  <a:srgbClr val="00FFFF"/>
                </a:solidFill>
              </a:rPr>
              <a:t>int</a:t>
            </a:r>
            <a:r>
              <a:rPr lang="en-CA" sz="3200" dirty="0">
                <a:solidFill>
                  <a:srgbClr val="00FFFF"/>
                </a:solidFill>
              </a:rPr>
              <a:t> arg2)</a:t>
            </a:r>
          </a:p>
          <a:p>
            <a:endParaRPr lang="en-CA" dirty="0"/>
          </a:p>
        </p:txBody>
      </p:sp>
    </p:spTree>
    <p:extLst>
      <p:ext uri="{BB962C8B-B14F-4D97-AF65-F5344CB8AC3E}">
        <p14:creationId xmlns:p14="http://schemas.microsoft.com/office/powerpoint/2010/main" val="310248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E1454E-59DB-1E41-EFF9-0A1D307898B9}"/>
              </a:ext>
            </a:extLst>
          </p:cNvPr>
          <p:cNvSpPr>
            <a:spLocks noGrp="1"/>
          </p:cNvSpPr>
          <p:nvPr>
            <p:ph type="title"/>
          </p:nvPr>
        </p:nvSpPr>
        <p:spPr/>
        <p:txBody>
          <a:bodyPr/>
          <a:lstStyle/>
          <a:p>
            <a:r>
              <a:rPr lang="en-US" dirty="0"/>
              <a:t>Overloading Methods</a:t>
            </a:r>
            <a:endParaRPr lang="en-CA" dirty="0"/>
          </a:p>
        </p:txBody>
      </p:sp>
      <p:sp>
        <p:nvSpPr>
          <p:cNvPr id="5" name="Text Placeholder 4">
            <a:extLst>
              <a:ext uri="{FF2B5EF4-FFF2-40B4-BE49-F238E27FC236}">
                <a16:creationId xmlns:a16="http://schemas.microsoft.com/office/drawing/2014/main" id="{0023B82C-8454-C3FB-DF7B-6C2A3DC651E6}"/>
              </a:ext>
            </a:extLst>
          </p:cNvPr>
          <p:cNvSpPr>
            <a:spLocks noGrp="1"/>
          </p:cNvSpPr>
          <p:nvPr>
            <p:ph type="body" sz="quarter" idx="11"/>
          </p:nvPr>
        </p:nvSpPr>
        <p:spPr>
          <a:xfrm>
            <a:off x="2879124" y="5619152"/>
            <a:ext cx="6647935" cy="571500"/>
          </a:xfrm>
        </p:spPr>
        <p:txBody>
          <a:bodyPr/>
          <a:lstStyle/>
          <a:p>
            <a:r>
              <a:rPr lang="en-US" dirty="0"/>
              <a:t>Week-04:overloadingmethods:Start, Student</a:t>
            </a:r>
            <a:endParaRPr lang="en-CA" dirty="0"/>
          </a:p>
        </p:txBody>
      </p:sp>
    </p:spTree>
    <p:extLst>
      <p:ext uri="{BB962C8B-B14F-4D97-AF65-F5344CB8AC3E}">
        <p14:creationId xmlns:p14="http://schemas.microsoft.com/office/powerpoint/2010/main" val="4162547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3503714" y="2348880"/>
            <a:ext cx="7607300" cy="3905251"/>
          </a:xfrm>
          <a:prstGeom prst="rect">
            <a:avLst/>
          </a:prstGeom>
          <a:noFill/>
          <a:ln w="9525">
            <a:noFill/>
            <a:miter lim="800000"/>
            <a:headEnd/>
            <a:tailEnd/>
          </a:ln>
          <a:effectLst>
            <a:outerShdw blurRad="50800" dist="50800" dir="5400000" algn="ctr" rotWithShape="0">
              <a:schemeClr val="tx1"/>
            </a:outerShdw>
          </a:effectLst>
        </p:spPr>
      </p:pic>
      <p:sp>
        <p:nvSpPr>
          <p:cNvPr id="2" name="Title 1"/>
          <p:cNvSpPr>
            <a:spLocks noGrp="1"/>
          </p:cNvSpPr>
          <p:nvPr>
            <p:ph type="title"/>
          </p:nvPr>
        </p:nvSpPr>
        <p:spPr>
          <a:effectLst>
            <a:outerShdw blurRad="50800" dist="50800" dir="5400000" algn="ctr" rotWithShape="0">
              <a:schemeClr val="tx1"/>
            </a:outerShdw>
          </a:effectLst>
        </p:spPr>
        <p:txBody>
          <a:bodyPr/>
          <a:lstStyle/>
          <a:p>
            <a:r>
              <a:rPr lang="en-CA" dirty="0"/>
              <a:t>Method Overloading</a:t>
            </a:r>
          </a:p>
        </p:txBody>
      </p:sp>
      <p:cxnSp>
        <p:nvCxnSpPr>
          <p:cNvPr id="6" name="Straight Arrow Connector 5"/>
          <p:cNvCxnSpPr/>
          <p:nvPr/>
        </p:nvCxnSpPr>
        <p:spPr>
          <a:xfrm>
            <a:off x="1967541" y="2276872"/>
            <a:ext cx="3744416" cy="576064"/>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967541" y="2276872"/>
            <a:ext cx="3744416" cy="1728192"/>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H="1">
            <a:off x="2291577" y="1952836"/>
            <a:ext cx="2808312" cy="3456384"/>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231904" y="1117774"/>
            <a:ext cx="6096000" cy="1200329"/>
          </a:xfrm>
          <a:prstGeom prst="rect">
            <a:avLst/>
          </a:prstGeom>
          <a:effectLst>
            <a:outerShdw blurRad="50800" dist="50800" dir="5400000" algn="ctr" rotWithShape="0">
              <a:schemeClr val="tx1"/>
            </a:outerShdw>
          </a:effectLst>
        </p:spPr>
        <p:txBody>
          <a:bodyPr>
            <a:spAutoFit/>
          </a:bodyPr>
          <a:lstStyle/>
          <a:p>
            <a:r>
              <a:rPr lang="en-CA" sz="2400" b="1" dirty="0">
                <a:solidFill>
                  <a:schemeClr val="bg1"/>
                </a:solidFill>
                <a:effectLst>
                  <a:outerShdw blurRad="38100" dist="38100" dir="2700000" algn="tl">
                    <a:srgbClr val="000000">
                      <a:alpha val="43137"/>
                    </a:srgbClr>
                  </a:outerShdw>
                </a:effectLst>
              </a:rPr>
              <a:t>This means that methods within a class can have the same name if they have different parameter lists </a:t>
            </a:r>
          </a:p>
        </p:txBody>
      </p:sp>
      <p:sp>
        <p:nvSpPr>
          <p:cNvPr id="13" name="TextBox 12"/>
          <p:cNvSpPr txBox="1"/>
          <p:nvPr/>
        </p:nvSpPr>
        <p:spPr>
          <a:xfrm>
            <a:off x="431371" y="1084094"/>
            <a:ext cx="3072341" cy="1569660"/>
          </a:xfrm>
          <a:prstGeom prst="rect">
            <a:avLst/>
          </a:prstGeom>
          <a:noFill/>
          <a:effectLst>
            <a:outerShdw blurRad="50800" dist="50800" dir="5400000" algn="ctr" rotWithShape="0">
              <a:schemeClr val="tx1"/>
            </a:outerShdw>
          </a:effectLst>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Three methods with the same name but different method signatures </a:t>
            </a:r>
          </a:p>
        </p:txBody>
      </p:sp>
      <p:cxnSp>
        <p:nvCxnSpPr>
          <p:cNvPr id="10" name="Straight Arrow Connector 9"/>
          <p:cNvCxnSpPr/>
          <p:nvPr/>
        </p:nvCxnSpPr>
        <p:spPr>
          <a:xfrm flipV="1">
            <a:off x="1775520" y="5301208"/>
            <a:ext cx="2976331" cy="720080"/>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8032" y="5221068"/>
            <a:ext cx="2063552" cy="1200329"/>
          </a:xfrm>
          <a:prstGeom prst="rect">
            <a:avLst/>
          </a:prstGeom>
          <a:noFill/>
          <a:effectLst>
            <a:outerShdw blurRad="50800" dist="50800" dir="5400000" algn="ctr" rotWithShape="0">
              <a:schemeClr val="tx1"/>
            </a:outerShdw>
          </a:effectLst>
        </p:spPr>
        <p:txBody>
          <a:bodyPr wrap="square" rtlCol="0">
            <a:spAutoFit/>
          </a:bodyPr>
          <a:lstStyle/>
          <a:p>
            <a:r>
              <a:rPr lang="en-CA" sz="2400" b="1" dirty="0">
                <a:solidFill>
                  <a:srgbClr val="FF00FF"/>
                </a:solidFill>
                <a:effectLst>
                  <a:outerShdw blurRad="38100" dist="38100" dir="2700000" algn="tl">
                    <a:srgbClr val="000000">
                      <a:alpha val="43137"/>
                    </a:srgbClr>
                  </a:outerShdw>
                </a:effectLst>
              </a:rPr>
              <a:t>notice that we can return different types</a:t>
            </a:r>
          </a:p>
        </p:txBody>
      </p:sp>
    </p:spTree>
    <p:extLst>
      <p:ext uri="{BB962C8B-B14F-4D97-AF65-F5344CB8AC3E}">
        <p14:creationId xmlns:p14="http://schemas.microsoft.com/office/powerpoint/2010/main" val="295462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583500" y="523529"/>
            <a:ext cx="8991192" cy="536995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7" name="Group 6"/>
          <p:cNvGrpSpPr/>
          <p:nvPr/>
        </p:nvGrpSpPr>
        <p:grpSpPr>
          <a:xfrm>
            <a:off x="5686263" y="1068949"/>
            <a:ext cx="768085" cy="5384387"/>
            <a:chOff x="4283968" y="764704"/>
            <a:chExt cx="576064" cy="5879299"/>
          </a:xfrm>
        </p:grpSpPr>
        <p:sp>
          <p:nvSpPr>
            <p:cNvPr id="4" name="Rectangle 3"/>
            <p:cNvSpPr/>
            <p:nvPr/>
          </p:nvSpPr>
          <p:spPr>
            <a:xfrm>
              <a:off x="4283968" y="764704"/>
              <a:ext cx="576064" cy="5879299"/>
            </a:xfrm>
            <a:prstGeom prst="rect">
              <a:avLst/>
            </a:prstGeom>
            <a:solidFill>
              <a:schemeClr val="tx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 name="Straight Connector 5"/>
            <p:cNvCxnSpPr>
              <a:stCxn id="4" idx="0"/>
              <a:endCxn id="4" idx="2"/>
            </p:cNvCxnSpPr>
            <p:nvPr/>
          </p:nvCxnSpPr>
          <p:spPr>
            <a:xfrm>
              <a:off x="4572000" y="764704"/>
              <a:ext cx="0" cy="5879299"/>
            </a:xfrm>
            <a:prstGeom prst="line">
              <a:avLst/>
            </a:prstGeom>
            <a:ln w="38100">
              <a:solidFill>
                <a:srgbClr val="FFFF00"/>
              </a:solidFill>
              <a:prstDash val="lgDash"/>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rot="5400000">
            <a:off x="5599041" y="1685922"/>
            <a:ext cx="576064" cy="7839065"/>
            <a:chOff x="4283968" y="764704"/>
            <a:chExt cx="576064" cy="5879299"/>
          </a:xfrm>
        </p:grpSpPr>
        <p:sp>
          <p:nvSpPr>
            <p:cNvPr id="13" name="Rectangle 12"/>
            <p:cNvSpPr/>
            <p:nvPr/>
          </p:nvSpPr>
          <p:spPr>
            <a:xfrm>
              <a:off x="4283968" y="764704"/>
              <a:ext cx="576064" cy="58792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4" name="Straight Connector 13"/>
            <p:cNvCxnSpPr>
              <a:stCxn id="13" idx="0"/>
              <a:endCxn id="13" idx="2"/>
            </p:cNvCxnSpPr>
            <p:nvPr/>
          </p:nvCxnSpPr>
          <p:spPr>
            <a:xfrm>
              <a:off x="4572000" y="764704"/>
              <a:ext cx="0" cy="5879299"/>
            </a:xfrm>
            <a:prstGeom prst="line">
              <a:avLst/>
            </a:prstGeom>
            <a:ln w="38100">
              <a:noFill/>
              <a:prstDash val="lgDash"/>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583499" y="806276"/>
            <a:ext cx="768085" cy="5087211"/>
            <a:chOff x="4283968" y="764704"/>
            <a:chExt cx="576064" cy="5879299"/>
          </a:xfrm>
        </p:grpSpPr>
        <p:sp>
          <p:nvSpPr>
            <p:cNvPr id="21" name="Rectangle 20"/>
            <p:cNvSpPr/>
            <p:nvPr/>
          </p:nvSpPr>
          <p:spPr>
            <a:xfrm>
              <a:off x="4283968" y="764704"/>
              <a:ext cx="576064" cy="58792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2" name="Straight Connector 21"/>
            <p:cNvCxnSpPr>
              <a:stCxn id="21" idx="0"/>
              <a:endCxn id="21" idx="2"/>
            </p:cNvCxnSpPr>
            <p:nvPr/>
          </p:nvCxnSpPr>
          <p:spPr>
            <a:xfrm>
              <a:off x="4572000" y="764704"/>
              <a:ext cx="0" cy="5879299"/>
            </a:xfrm>
            <a:prstGeom prst="line">
              <a:avLst/>
            </a:prstGeom>
            <a:ln w="38100">
              <a:noFill/>
              <a:prstDash val="lg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806607" y="791333"/>
            <a:ext cx="768085" cy="5087211"/>
            <a:chOff x="4283968" y="764704"/>
            <a:chExt cx="576064" cy="5879299"/>
          </a:xfrm>
        </p:grpSpPr>
        <p:sp>
          <p:nvSpPr>
            <p:cNvPr id="24" name="Rectangle 23"/>
            <p:cNvSpPr/>
            <p:nvPr/>
          </p:nvSpPr>
          <p:spPr>
            <a:xfrm>
              <a:off x="4283968" y="764704"/>
              <a:ext cx="576064" cy="58792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5" name="Straight Connector 24"/>
            <p:cNvCxnSpPr>
              <a:stCxn id="24" idx="0"/>
              <a:endCxn id="24" idx="2"/>
            </p:cNvCxnSpPr>
            <p:nvPr/>
          </p:nvCxnSpPr>
          <p:spPr>
            <a:xfrm>
              <a:off x="4572000" y="764704"/>
              <a:ext cx="0" cy="5879299"/>
            </a:xfrm>
            <a:prstGeom prst="line">
              <a:avLst/>
            </a:prstGeom>
            <a:ln w="38100">
              <a:noFill/>
              <a:prstDash val="lgDash"/>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rot="16200000">
            <a:off x="5791067" y="-3684039"/>
            <a:ext cx="576064" cy="89911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p:cNvSpPr/>
          <p:nvPr/>
        </p:nvSpPr>
        <p:spPr>
          <a:xfrm>
            <a:off x="6454348" y="1099592"/>
            <a:ext cx="3352259" cy="421782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p:cNvSpPr/>
          <p:nvPr/>
        </p:nvSpPr>
        <p:spPr>
          <a:xfrm>
            <a:off x="2357983" y="1099592"/>
            <a:ext cx="3352259" cy="421782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2" name="Straight Connector 31"/>
          <p:cNvCxnSpPr/>
          <p:nvPr/>
        </p:nvCxnSpPr>
        <p:spPr>
          <a:xfrm flipV="1">
            <a:off x="10190649" y="811561"/>
            <a:ext cx="0" cy="4785451"/>
          </a:xfrm>
          <a:prstGeom prst="line">
            <a:avLst/>
          </a:prstGeom>
          <a:ln w="3810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6454351" y="5605455"/>
            <a:ext cx="3736299" cy="0"/>
          </a:xfrm>
          <a:prstGeom prst="line">
            <a:avLst/>
          </a:prstGeom>
          <a:ln w="3810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454351" y="811560"/>
            <a:ext cx="3736299" cy="0"/>
          </a:xfrm>
          <a:prstGeom prst="line">
            <a:avLst/>
          </a:prstGeom>
          <a:ln w="3810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967540" y="811560"/>
            <a:ext cx="3698528" cy="0"/>
          </a:xfrm>
          <a:prstGeom prst="line">
            <a:avLst/>
          </a:prstGeom>
          <a:ln w="3810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940132" y="791333"/>
            <a:ext cx="0" cy="4785451"/>
          </a:xfrm>
          <a:prstGeom prst="line">
            <a:avLst/>
          </a:prstGeom>
          <a:ln w="3810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2"/>
          </p:cNvCxnSpPr>
          <p:nvPr/>
        </p:nvCxnSpPr>
        <p:spPr>
          <a:xfrm flipH="1">
            <a:off x="1967541" y="5605455"/>
            <a:ext cx="3698528" cy="0"/>
          </a:xfrm>
          <a:prstGeom prst="line">
            <a:avLst/>
          </a:prstGeom>
          <a:ln w="38100">
            <a:solidFill>
              <a:srgbClr val="FFFF00"/>
            </a:solidFill>
            <a:prstDash val="lg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733451" y="4855017"/>
            <a:ext cx="962123"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10 km</a:t>
            </a:r>
            <a:endParaRPr lang="en-US" sz="2400" b="1" dirty="0">
              <a:solidFill>
                <a:srgbClr val="FF00FF"/>
              </a:solidFill>
              <a:effectLst>
                <a:outerShdw blurRad="38100" dist="38100" dir="2700000" algn="tl">
                  <a:srgbClr val="000000">
                    <a:alpha val="43137"/>
                  </a:srgbClr>
                </a:outerShdw>
              </a:effectLst>
            </a:endParaRPr>
          </a:p>
        </p:txBody>
      </p:sp>
      <p:sp>
        <p:nvSpPr>
          <p:cNvPr id="44" name="TextBox 43"/>
          <p:cNvSpPr txBox="1"/>
          <p:nvPr/>
        </p:nvSpPr>
        <p:spPr>
          <a:xfrm>
            <a:off x="8748199" y="3211784"/>
            <a:ext cx="962123"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30 km</a:t>
            </a:r>
            <a:endParaRPr lang="en-US" sz="2400" b="1" dirty="0">
              <a:solidFill>
                <a:srgbClr val="FF00FF"/>
              </a:solidFill>
              <a:effectLst>
                <a:outerShdw blurRad="38100" dist="38100" dir="2700000" algn="tl">
                  <a:srgbClr val="000000">
                    <a:alpha val="43137"/>
                  </a:srgbClr>
                </a:outerShdw>
              </a:effectLst>
            </a:endParaRPr>
          </a:p>
        </p:txBody>
      </p:sp>
      <p:sp>
        <p:nvSpPr>
          <p:cNvPr id="45" name="TextBox 44"/>
          <p:cNvSpPr txBox="1"/>
          <p:nvPr/>
        </p:nvSpPr>
        <p:spPr>
          <a:xfrm>
            <a:off x="3287602" y="4855017"/>
            <a:ext cx="962123"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15 km</a:t>
            </a:r>
            <a:endParaRPr lang="en-US" sz="2400" b="1" dirty="0">
              <a:solidFill>
                <a:srgbClr val="FF00FF"/>
              </a:solidFill>
              <a:effectLst>
                <a:outerShdw blurRad="38100" dist="38100" dir="2700000" algn="tl">
                  <a:srgbClr val="000000">
                    <a:alpha val="43137"/>
                  </a:srgbClr>
                </a:outerShdw>
              </a:effectLst>
            </a:endParaRPr>
          </a:p>
        </p:txBody>
      </p:sp>
      <p:sp>
        <p:nvSpPr>
          <p:cNvPr id="46" name="TextBox 45"/>
          <p:cNvSpPr txBox="1"/>
          <p:nvPr/>
        </p:nvSpPr>
        <p:spPr>
          <a:xfrm>
            <a:off x="7936650" y="1105321"/>
            <a:ext cx="962123"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10 km</a:t>
            </a:r>
            <a:endParaRPr lang="en-US" sz="2400" b="1" dirty="0">
              <a:solidFill>
                <a:srgbClr val="FF00FF"/>
              </a:solidFill>
              <a:effectLst>
                <a:outerShdw blurRad="38100" dist="38100" dir="2700000" algn="tl">
                  <a:srgbClr val="000000">
                    <a:alpha val="43137"/>
                  </a:srgbClr>
                </a:outerShdw>
              </a:effectLst>
            </a:endParaRPr>
          </a:p>
        </p:txBody>
      </p:sp>
      <p:sp>
        <p:nvSpPr>
          <p:cNvPr id="47" name="TextBox 46"/>
          <p:cNvSpPr txBox="1"/>
          <p:nvPr/>
        </p:nvSpPr>
        <p:spPr>
          <a:xfrm>
            <a:off x="3581853" y="1119400"/>
            <a:ext cx="806631"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5 km</a:t>
            </a:r>
            <a:endParaRPr lang="en-US" sz="2400" b="1" dirty="0">
              <a:solidFill>
                <a:srgbClr val="FF00FF"/>
              </a:solidFill>
              <a:effectLst>
                <a:outerShdw blurRad="38100" dist="38100" dir="2700000" algn="tl">
                  <a:srgbClr val="000000">
                    <a:alpha val="43137"/>
                  </a:srgbClr>
                </a:outerShdw>
              </a:effectLst>
            </a:endParaRPr>
          </a:p>
        </p:txBody>
      </p:sp>
      <p:sp>
        <p:nvSpPr>
          <p:cNvPr id="48" name="TextBox 47"/>
          <p:cNvSpPr txBox="1"/>
          <p:nvPr/>
        </p:nvSpPr>
        <p:spPr>
          <a:xfrm>
            <a:off x="2357985" y="2965605"/>
            <a:ext cx="962123"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20 km</a:t>
            </a:r>
            <a:endParaRPr lang="en-US" sz="2400" b="1" dirty="0">
              <a:solidFill>
                <a:srgbClr val="FF00FF"/>
              </a:solidFill>
              <a:effectLst>
                <a:outerShdw blurRad="38100" dist="38100" dir="2700000" algn="tl">
                  <a:srgbClr val="000000">
                    <a:alpha val="43137"/>
                  </a:srgbClr>
                </a:outerShdw>
              </a:effectLst>
            </a:endParaRPr>
          </a:p>
        </p:txBody>
      </p:sp>
      <p:grpSp>
        <p:nvGrpSpPr>
          <p:cNvPr id="37" name="Group 36"/>
          <p:cNvGrpSpPr/>
          <p:nvPr/>
        </p:nvGrpSpPr>
        <p:grpSpPr>
          <a:xfrm>
            <a:off x="10704512" y="4202781"/>
            <a:ext cx="1296861" cy="1314451"/>
            <a:chOff x="8028384" y="2677711"/>
            <a:chExt cx="972646" cy="1314451"/>
          </a:xfrm>
        </p:grpSpPr>
        <p:pic>
          <p:nvPicPr>
            <p:cNvPr id="50" name="Picture 9" descr="http://www.bclaws.ca/EPLibraries/bclaws_new/document/ID/freeside/26_58_MaximumSpeed.gif"/>
            <p:cNvPicPr>
              <a:picLocks noChangeAspect="1" noChangeArrowheads="1"/>
            </p:cNvPicPr>
            <p:nvPr/>
          </p:nvPicPr>
          <p:blipFill rotWithShape="1">
            <a:blip r:embed="rId3">
              <a:extLst>
                <a:ext uri="{28A0092B-C50C-407E-A947-70E740481C1C}">
                  <a14:useLocalDpi xmlns:a14="http://schemas.microsoft.com/office/drawing/2010/main" val="0"/>
                </a:ext>
              </a:extLst>
            </a:blip>
            <a:srcRect l="54616"/>
            <a:stretch/>
          </p:blipFill>
          <p:spPr bwMode="auto">
            <a:xfrm>
              <a:off x="8028384" y="2677711"/>
              <a:ext cx="972646" cy="131445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8154667" y="3011022"/>
              <a:ext cx="720080" cy="677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333" b="1" dirty="0">
                  <a:solidFill>
                    <a:schemeClr val="tx1"/>
                  </a:solidFill>
                  <a:effectLst>
                    <a:outerShdw blurRad="38100" dist="38100" dir="2700000" algn="tl">
                      <a:srgbClr val="000000">
                        <a:alpha val="43137"/>
                      </a:srgbClr>
                    </a:outerShdw>
                  </a:effectLst>
                </a:rPr>
                <a:t>90</a:t>
              </a:r>
              <a:endParaRPr lang="en-US" sz="5333" b="1" dirty="0">
                <a:solidFill>
                  <a:schemeClr val="tx1"/>
                </a:solidFill>
                <a:effectLst>
                  <a:outerShdw blurRad="38100" dist="38100" dir="2700000" algn="tl">
                    <a:srgbClr val="000000">
                      <a:alpha val="43137"/>
                    </a:srgbClr>
                  </a:outerShdw>
                </a:effectLst>
              </a:endParaRPr>
            </a:p>
          </p:txBody>
        </p:sp>
      </p:grpSp>
      <p:grpSp>
        <p:nvGrpSpPr>
          <p:cNvPr id="38" name="Group 37"/>
          <p:cNvGrpSpPr/>
          <p:nvPr/>
        </p:nvGrpSpPr>
        <p:grpSpPr>
          <a:xfrm>
            <a:off x="143339" y="831505"/>
            <a:ext cx="1296861" cy="1314451"/>
            <a:chOff x="107504" y="2677710"/>
            <a:chExt cx="972646" cy="1314451"/>
          </a:xfrm>
        </p:grpSpPr>
        <p:pic>
          <p:nvPicPr>
            <p:cNvPr id="1033" name="Picture 9" descr="http://www.bclaws.ca/EPLibraries/bclaws_new/document/ID/freeside/26_58_MaximumSpeed.gif"/>
            <p:cNvPicPr>
              <a:picLocks noChangeAspect="1" noChangeArrowheads="1"/>
            </p:cNvPicPr>
            <p:nvPr/>
          </p:nvPicPr>
          <p:blipFill rotWithShape="1">
            <a:blip r:embed="rId3">
              <a:extLst>
                <a:ext uri="{28A0092B-C50C-407E-A947-70E740481C1C}">
                  <a14:useLocalDpi xmlns:a14="http://schemas.microsoft.com/office/drawing/2010/main" val="0"/>
                </a:ext>
              </a:extLst>
            </a:blip>
            <a:srcRect l="54616"/>
            <a:stretch/>
          </p:blipFill>
          <p:spPr bwMode="auto">
            <a:xfrm>
              <a:off x="107504" y="2677710"/>
              <a:ext cx="972646" cy="1314451"/>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233787" y="2996077"/>
              <a:ext cx="720080" cy="677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5333" b="1" dirty="0">
                  <a:solidFill>
                    <a:schemeClr val="tx1"/>
                  </a:solidFill>
                  <a:effectLst>
                    <a:outerShdw blurRad="38100" dist="38100" dir="2700000" algn="tl">
                      <a:srgbClr val="000000">
                        <a:alpha val="43137"/>
                      </a:srgbClr>
                    </a:outerShdw>
                  </a:effectLst>
                </a:rPr>
                <a:t>80</a:t>
              </a:r>
              <a:endParaRPr lang="en-US" sz="5333" b="1" dirty="0">
                <a:solidFill>
                  <a:schemeClr val="tx1"/>
                </a:solidFill>
                <a:effectLst>
                  <a:outerShdw blurRad="38100" dist="38100" dir="2700000" algn="tl">
                    <a:srgbClr val="000000">
                      <a:alpha val="43137"/>
                    </a:srgbClr>
                  </a:outerShdw>
                </a:effectLst>
              </a:endParaRPr>
            </a:p>
          </p:txBody>
        </p:sp>
      </p:grpSp>
      <p:pic>
        <p:nvPicPr>
          <p:cNvPr id="1035" name="Picture 11" descr="http://us.123rf.com/400wm/400/400/mechanik/mechanik0905/mechanik090500010/4908574-vector-cartoon-cargo-semi-truck.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5750" r="92917">
                        <a14:foregroundMark x1="20000" y1="46500" x2="20000" y2="46500"/>
                        <a14:foregroundMark x1="5750" y1="59917" x2="5750" y2="59917"/>
                        <a14:foregroundMark x1="85417" y1="47750" x2="85417" y2="47750"/>
                        <a14:foregroundMark x1="92917" y1="48167" x2="92917" y2="48167"/>
                        <a14:foregroundMark x1="82500" y1="46917" x2="82500" y2="46917"/>
                        <a14:foregroundMark x1="83750" y1="50333" x2="83750" y2="50333"/>
                        <a14:foregroundMark x1="87083" y1="51583" x2="87083" y2="51583"/>
                        <a14:foregroundMark x1="87500" y1="46500" x2="87500" y2="46500"/>
                        <a14:foregroundMark x1="80000" y1="45667" x2="80000" y2="45667"/>
                        <a14:foregroundMark x1="80000" y1="50750" x2="80000" y2="50750"/>
                      </a14:backgroundRemoval>
                    </a14:imgEffect>
                  </a14:imgLayer>
                </a14:imgProps>
              </a:ext>
              <a:ext uri="{28A0092B-C50C-407E-A947-70E740481C1C}">
                <a14:useLocalDpi xmlns:a14="http://schemas.microsoft.com/office/drawing/2010/main" val="0"/>
              </a:ext>
            </a:extLst>
          </a:blip>
          <a:srcRect/>
          <a:stretch>
            <a:fillRect/>
          </a:stretch>
        </p:blipFill>
        <p:spPr bwMode="auto">
          <a:xfrm>
            <a:off x="4486374" y="5804103"/>
            <a:ext cx="1731289" cy="12984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7547" y="64825"/>
            <a:ext cx="2143104" cy="120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2543" y="3150272"/>
            <a:ext cx="924629" cy="776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extBox 56"/>
          <p:cNvSpPr txBox="1"/>
          <p:nvPr/>
        </p:nvSpPr>
        <p:spPr>
          <a:xfrm>
            <a:off x="6454350" y="2770550"/>
            <a:ext cx="962123"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10 km</a:t>
            </a:r>
            <a:endParaRPr lang="en-US" sz="2400" b="1" dirty="0">
              <a:solidFill>
                <a:srgbClr val="FF00FF"/>
              </a:solidFill>
              <a:effectLst>
                <a:outerShdw blurRad="38100" dist="38100" dir="2700000" algn="tl">
                  <a:srgbClr val="000000">
                    <a:alpha val="43137"/>
                  </a:srgbClr>
                </a:outerShdw>
              </a:effectLst>
            </a:endParaRPr>
          </a:p>
        </p:txBody>
      </p:sp>
      <p:pic>
        <p:nvPicPr>
          <p:cNvPr id="1028" name="Picture 4" descr="http://www.rccmedia.com/wp-content/themes/theme1400/images/products/bridges/bridge-00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34135" y="2463660"/>
            <a:ext cx="3872343" cy="17425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http://pictures.picpedia.com/2013/07/A%20Truck%20Stuck%20Under%20A%20Bridg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6230" y="2144084"/>
            <a:ext cx="4441759" cy="24984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25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ppt_w</p:attrName>
                                        </p:attrNameLst>
                                      </p:cBhvr>
                                      <p:tavLst>
                                        <p:tav tm="0">
                                          <p:val>
                                            <p:fltVal val="0"/>
                                          </p:val>
                                        </p:tav>
                                        <p:tav tm="100000">
                                          <p:val>
                                            <p:strVal val="#ppt_w"/>
                                          </p:val>
                                        </p:tav>
                                      </p:tavLst>
                                    </p:anim>
                                    <p:anim calcmode="lin" valueType="num">
                                      <p:cBhvr>
                                        <p:cTn id="8" dur="500" fill="hold"/>
                                        <p:tgtEl>
                                          <p:spTgt spid="1028"/>
                                        </p:tgtEl>
                                        <p:attrNameLst>
                                          <p:attrName>ppt_h</p:attrName>
                                        </p:attrNameLst>
                                      </p:cBhvr>
                                      <p:tavLst>
                                        <p:tav tm="0">
                                          <p:val>
                                            <p:fltVal val="0"/>
                                          </p:val>
                                        </p:tav>
                                        <p:tav tm="100000">
                                          <p:val>
                                            <p:strVal val="#ppt_h"/>
                                          </p:val>
                                        </p:tav>
                                      </p:tavLst>
                                    </p:anim>
                                    <p:animEffect transition="in" filter="fade">
                                      <p:cBhvr>
                                        <p:cTn id="9" dur="500"/>
                                        <p:tgtEl>
                                          <p:spTgt spid="10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9F3AC-8ECB-CB92-3C8C-5DCB6570A3BA}"/>
              </a:ext>
            </a:extLst>
          </p:cNvPr>
          <p:cNvSpPr>
            <a:spLocks noGrp="1"/>
          </p:cNvSpPr>
          <p:nvPr>
            <p:ph type="title"/>
          </p:nvPr>
        </p:nvSpPr>
        <p:spPr/>
        <p:txBody>
          <a:bodyPr/>
          <a:lstStyle/>
          <a:p>
            <a:r>
              <a:rPr lang="en-US" dirty="0"/>
              <a:t>Week-05:yourturn1</a:t>
            </a:r>
            <a:endParaRPr lang="en-CA" dirty="0"/>
          </a:p>
        </p:txBody>
      </p:sp>
    </p:spTree>
    <p:extLst>
      <p:ext uri="{BB962C8B-B14F-4D97-AF65-F5344CB8AC3E}">
        <p14:creationId xmlns:p14="http://schemas.microsoft.com/office/powerpoint/2010/main" val="228782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C0E17A-B0E4-206D-9766-71840B3D1AB9}"/>
              </a:ext>
            </a:extLst>
          </p:cNvPr>
          <p:cNvSpPr>
            <a:spLocks noGrp="1"/>
          </p:cNvSpPr>
          <p:nvPr>
            <p:ph type="title"/>
          </p:nvPr>
        </p:nvSpPr>
        <p:spPr/>
        <p:txBody>
          <a:bodyPr/>
          <a:lstStyle/>
          <a:p>
            <a:r>
              <a:rPr lang="en-US" dirty="0"/>
              <a:t>Let’s talk about yourturn1</a:t>
            </a:r>
            <a:endParaRPr lang="en-CA" dirty="0"/>
          </a:p>
        </p:txBody>
      </p:sp>
      <p:sp>
        <p:nvSpPr>
          <p:cNvPr id="4" name="Text Placeholder 3">
            <a:extLst>
              <a:ext uri="{FF2B5EF4-FFF2-40B4-BE49-F238E27FC236}">
                <a16:creationId xmlns:a16="http://schemas.microsoft.com/office/drawing/2014/main" id="{9DEF9E96-42C6-8CBC-B3AD-40CE942A9AFD}"/>
              </a:ext>
            </a:extLst>
          </p:cNvPr>
          <p:cNvSpPr>
            <a:spLocks noGrp="1"/>
          </p:cNvSpPr>
          <p:nvPr>
            <p:ph type="body" sz="quarter" idx="11"/>
          </p:nvPr>
        </p:nvSpPr>
        <p:spPr/>
        <p:txBody>
          <a:bodyPr/>
          <a:lstStyle/>
          <a:p>
            <a:r>
              <a:rPr lang="en-US" dirty="0"/>
              <a:t>Week-05:yourturn1</a:t>
            </a:r>
            <a:endParaRPr lang="en-CA" dirty="0"/>
          </a:p>
        </p:txBody>
      </p:sp>
    </p:spTree>
    <p:extLst>
      <p:ext uri="{BB962C8B-B14F-4D97-AF65-F5344CB8AC3E}">
        <p14:creationId xmlns:p14="http://schemas.microsoft.com/office/powerpoint/2010/main" val="157673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a:xfrm>
            <a:off x="5375920" y="839422"/>
            <a:ext cx="5256584" cy="2016224"/>
          </a:xfrm>
          <a:prstGeom prst="cloud">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glow rad="101600">
                    <a:schemeClr val="tx1">
                      <a:alpha val="60000"/>
                    </a:schemeClr>
                  </a:glow>
                  <a:outerShdw blurRad="38100" dist="38100" dir="2700000" algn="tl">
                    <a:srgbClr val="000000">
                      <a:alpha val="43137"/>
                    </a:srgbClr>
                  </a:outerShdw>
                </a:effectLst>
              </a:rPr>
              <a:t>This isn’t always true…there are some exceptions that we don’t have to handle but we still should!</a:t>
            </a:r>
            <a:endParaRPr lang="en-CA" b="1" dirty="0">
              <a:effectLst>
                <a:glow rad="101600">
                  <a:schemeClr val="tx1">
                    <a:alpha val="60000"/>
                  </a:schemeClr>
                </a:glow>
                <a:outerShdw blurRad="38100" dist="38100" dir="2700000" algn="tl">
                  <a:srgbClr val="000000">
                    <a:alpha val="43137"/>
                  </a:srgbClr>
                </a:outerShdw>
              </a:effectLst>
            </a:endParaRPr>
          </a:p>
        </p:txBody>
      </p:sp>
      <p:sp>
        <p:nvSpPr>
          <p:cNvPr id="2" name="Title 1"/>
          <p:cNvSpPr>
            <a:spLocks noGrp="1"/>
          </p:cNvSpPr>
          <p:nvPr>
            <p:ph type="title"/>
          </p:nvPr>
        </p:nvSpPr>
        <p:spPr/>
        <p:txBody>
          <a:bodyPr/>
          <a:lstStyle/>
          <a:p>
            <a:r>
              <a:rPr lang="en-US" dirty="0"/>
              <a:t>Here’s the thing…if we throw an exception…</a:t>
            </a:r>
            <a:endParaRPr lang="en-CA" dirty="0"/>
          </a:p>
        </p:txBody>
      </p:sp>
      <p:sp>
        <p:nvSpPr>
          <p:cNvPr id="3" name="Content Placeholder 2"/>
          <p:cNvSpPr>
            <a:spLocks noGrp="1"/>
          </p:cNvSpPr>
          <p:nvPr>
            <p:ph idx="1"/>
          </p:nvPr>
        </p:nvSpPr>
        <p:spPr>
          <a:xfrm>
            <a:off x="609600" y="1718418"/>
            <a:ext cx="10972800" cy="4525963"/>
          </a:xfrm>
        </p:spPr>
        <p:txBody>
          <a:bodyPr>
            <a:normAutofit/>
          </a:bodyPr>
          <a:lstStyle/>
          <a:p>
            <a:r>
              <a:rPr lang="en-US" sz="3600" dirty="0"/>
              <a:t>We have to handle it!</a:t>
            </a:r>
          </a:p>
          <a:p>
            <a:r>
              <a:rPr lang="en-US" sz="3600" dirty="0">
                <a:solidFill>
                  <a:srgbClr val="00FF00"/>
                </a:solidFill>
              </a:rPr>
              <a:t>We can handle it one of two ways…</a:t>
            </a:r>
          </a:p>
          <a:p>
            <a:pPr lvl="1"/>
            <a:r>
              <a:rPr lang="en-US" sz="3200" dirty="0">
                <a:solidFill>
                  <a:srgbClr val="FF0000"/>
                </a:solidFill>
              </a:rPr>
              <a:t>Throw the exception to the previous method in the stack to let it handle the exception</a:t>
            </a:r>
            <a:endParaRPr lang="en-CA" sz="3200" dirty="0">
              <a:solidFill>
                <a:srgbClr val="FF0000"/>
              </a:solidFill>
            </a:endParaRPr>
          </a:p>
          <a:p>
            <a:pPr lvl="1"/>
            <a:r>
              <a:rPr lang="en-US" sz="3200" dirty="0"/>
              <a:t>Use a Try/Catch(/Finally) to trap the exception.</a:t>
            </a:r>
          </a:p>
        </p:txBody>
      </p:sp>
      <p:sp>
        <p:nvSpPr>
          <p:cNvPr id="4" name="TextBox 3"/>
          <p:cNvSpPr txBox="1"/>
          <p:nvPr/>
        </p:nvSpPr>
        <p:spPr>
          <a:xfrm>
            <a:off x="263352" y="5479833"/>
            <a:ext cx="11161240" cy="923330"/>
          </a:xfrm>
          <a:prstGeom prst="rect">
            <a:avLst/>
          </a:prstGeom>
          <a:noFill/>
        </p:spPr>
        <p:txBody>
          <a:bodyPr wrap="square" rtlCol="0">
            <a:spAutoFit/>
          </a:bodyPr>
          <a:lstStyle/>
          <a:p>
            <a:r>
              <a:rPr lang="en-US" b="1" dirty="0">
                <a:solidFill>
                  <a:srgbClr val="FF00FF"/>
                </a:solidFill>
                <a:effectLst>
                  <a:outerShdw blurRad="38100" dist="38100" dir="2700000" algn="tl">
                    <a:srgbClr val="000000">
                      <a:alpha val="43137"/>
                    </a:srgbClr>
                  </a:outerShdw>
                </a:effectLst>
              </a:rPr>
              <a:t>It turns out that some exception sub-types are unchecked which means that we don’t have to handle them…but that is something for another course.  In this course, we will only use the Exception class which is checked and needs to be handled</a:t>
            </a:r>
            <a:endParaRPr lang="en-CA"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70284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C29212-141C-3499-24A0-787CDF97A0AE}"/>
              </a:ext>
            </a:extLst>
          </p:cNvPr>
          <p:cNvSpPr>
            <a:spLocks noGrp="1"/>
          </p:cNvSpPr>
          <p:nvPr>
            <p:ph type="title"/>
          </p:nvPr>
        </p:nvSpPr>
        <p:spPr/>
        <p:txBody>
          <a:bodyPr/>
          <a:lstStyle/>
          <a:p>
            <a:r>
              <a:rPr lang="en-US" dirty="0"/>
              <a:t>Final &amp; Enumerated Types</a:t>
            </a:r>
            <a:endParaRPr lang="en-CA" dirty="0"/>
          </a:p>
        </p:txBody>
      </p:sp>
      <p:sp>
        <p:nvSpPr>
          <p:cNvPr id="4" name="Text Placeholder 3">
            <a:extLst>
              <a:ext uri="{FF2B5EF4-FFF2-40B4-BE49-F238E27FC236}">
                <a16:creationId xmlns:a16="http://schemas.microsoft.com/office/drawing/2014/main" id="{DD2E7D92-5B64-3029-D39A-7D835600AAB9}"/>
              </a:ext>
            </a:extLst>
          </p:cNvPr>
          <p:cNvSpPr>
            <a:spLocks noGrp="1"/>
          </p:cNvSpPr>
          <p:nvPr>
            <p:ph type="body" sz="quarter" idx="11"/>
          </p:nvPr>
        </p:nvSpPr>
        <p:spPr>
          <a:xfrm>
            <a:off x="3119467" y="5393262"/>
            <a:ext cx="5825846" cy="571500"/>
          </a:xfrm>
        </p:spPr>
        <p:txBody>
          <a:bodyPr/>
          <a:lstStyle/>
          <a:p>
            <a:r>
              <a:rPr lang="en-US" dirty="0"/>
              <a:t>Week-05:finalenumberatedtypes:Start</a:t>
            </a:r>
            <a:endParaRPr lang="en-CA" dirty="0"/>
          </a:p>
        </p:txBody>
      </p:sp>
    </p:spTree>
    <p:extLst>
      <p:ext uri="{BB962C8B-B14F-4D97-AF65-F5344CB8AC3E}">
        <p14:creationId xmlns:p14="http://schemas.microsoft.com/office/powerpoint/2010/main" val="1879462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Enums</a:t>
            </a:r>
            <a:endParaRPr lang="en-US" dirty="0"/>
          </a:p>
        </p:txBody>
      </p:sp>
      <p:sp>
        <p:nvSpPr>
          <p:cNvPr id="5" name="Content Placeholder 4"/>
          <p:cNvSpPr>
            <a:spLocks noGrp="1"/>
          </p:cNvSpPr>
          <p:nvPr>
            <p:ph idx="1"/>
          </p:nvPr>
        </p:nvSpPr>
        <p:spPr>
          <a:xfrm>
            <a:off x="609600" y="919262"/>
            <a:ext cx="10972800" cy="5700277"/>
          </a:xfrm>
        </p:spPr>
        <p:txBody>
          <a:bodyPr>
            <a:normAutofit/>
          </a:bodyPr>
          <a:lstStyle/>
          <a:p>
            <a:r>
              <a:rPr lang="en-US" dirty="0" err="1">
                <a:solidFill>
                  <a:srgbClr val="00FF00"/>
                </a:solidFill>
              </a:rPr>
              <a:t>Enums</a:t>
            </a:r>
            <a:r>
              <a:rPr lang="en-US" dirty="0">
                <a:solidFill>
                  <a:srgbClr val="00FF00"/>
                </a:solidFill>
              </a:rPr>
              <a:t> </a:t>
            </a:r>
            <a:r>
              <a:rPr lang="en-US" dirty="0"/>
              <a:t>allow us to force a list of certain values that a variable can be set to.</a:t>
            </a:r>
          </a:p>
          <a:p>
            <a:r>
              <a:rPr lang="en-US" dirty="0" err="1">
                <a:solidFill>
                  <a:srgbClr val="00FF00"/>
                </a:solidFill>
              </a:rPr>
              <a:t>Enums</a:t>
            </a:r>
            <a:r>
              <a:rPr lang="en-US" dirty="0">
                <a:solidFill>
                  <a:srgbClr val="00FF00"/>
                </a:solidFill>
              </a:rPr>
              <a:t> </a:t>
            </a:r>
            <a:r>
              <a:rPr lang="en-US" dirty="0"/>
              <a:t>cut down on spelling mistakes</a:t>
            </a:r>
          </a:p>
          <a:p>
            <a:r>
              <a:rPr lang="en-US" dirty="0"/>
              <a:t>Good practice to use </a:t>
            </a:r>
            <a:r>
              <a:rPr lang="en-US" dirty="0" err="1">
                <a:solidFill>
                  <a:srgbClr val="00FF00"/>
                </a:solidFill>
              </a:rPr>
              <a:t>Enums</a:t>
            </a:r>
            <a:r>
              <a:rPr lang="en-US" dirty="0">
                <a:solidFill>
                  <a:srgbClr val="00FF00"/>
                </a:solidFill>
              </a:rPr>
              <a:t> </a:t>
            </a:r>
            <a:r>
              <a:rPr lang="en-US" dirty="0"/>
              <a:t>when the variable must be one of a few values.</a:t>
            </a:r>
          </a:p>
          <a:p>
            <a:r>
              <a:rPr lang="en-US" dirty="0"/>
              <a:t>This is the kind of thing that differentiates a </a:t>
            </a:r>
            <a:r>
              <a:rPr lang="en-US" dirty="0">
                <a:solidFill>
                  <a:srgbClr val="00FF00"/>
                </a:solidFill>
              </a:rPr>
              <a:t>great programmer </a:t>
            </a:r>
            <a:r>
              <a:rPr lang="en-US" dirty="0"/>
              <a:t>from</a:t>
            </a:r>
            <a:br>
              <a:rPr lang="en-US" dirty="0"/>
            </a:br>
            <a:r>
              <a:rPr lang="en-US" dirty="0"/>
              <a:t>a mediocre coder</a:t>
            </a:r>
          </a:p>
          <a:p>
            <a:endParaRPr lang="en-US" dirty="0"/>
          </a:p>
          <a:p>
            <a:endParaRPr lang="en-US" dirty="0"/>
          </a:p>
        </p:txBody>
      </p:sp>
      <p:pic>
        <p:nvPicPr>
          <p:cNvPr id="3" name="Picture 2">
            <a:extLst>
              <a:ext uri="{FF2B5EF4-FFF2-40B4-BE49-F238E27FC236}">
                <a16:creationId xmlns:a16="http://schemas.microsoft.com/office/drawing/2014/main" id="{CE7997EA-3339-02A3-E79D-1351A5D09EF3}"/>
              </a:ext>
            </a:extLst>
          </p:cNvPr>
          <p:cNvPicPr>
            <a:picLocks noChangeAspect="1"/>
          </p:cNvPicPr>
          <p:nvPr/>
        </p:nvPicPr>
        <p:blipFill>
          <a:blip r:embed="rId2"/>
          <a:stretch>
            <a:fillRect/>
          </a:stretch>
        </p:blipFill>
        <p:spPr>
          <a:xfrm>
            <a:off x="7214717" y="5393124"/>
            <a:ext cx="4247103" cy="1091227"/>
          </a:xfrm>
          <a:prstGeom prst="rect">
            <a:avLst/>
          </a:prstGeom>
        </p:spPr>
      </p:pic>
    </p:spTree>
    <p:extLst>
      <p:ext uri="{BB962C8B-B14F-4D97-AF65-F5344CB8AC3E}">
        <p14:creationId xmlns:p14="http://schemas.microsoft.com/office/powerpoint/2010/main" val="1669399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BEF730-6654-E725-3FA9-400827655213}"/>
              </a:ext>
            </a:extLst>
          </p:cNvPr>
          <p:cNvSpPr>
            <a:spLocks noGrp="1"/>
          </p:cNvSpPr>
          <p:nvPr>
            <p:ph type="title"/>
          </p:nvPr>
        </p:nvSpPr>
        <p:spPr/>
        <p:txBody>
          <a:bodyPr/>
          <a:lstStyle/>
          <a:p>
            <a:r>
              <a:rPr lang="en-US" dirty="0"/>
              <a:t>Deeper into enumerated types</a:t>
            </a:r>
            <a:endParaRPr lang="en-CA" dirty="0"/>
          </a:p>
        </p:txBody>
      </p:sp>
      <p:sp>
        <p:nvSpPr>
          <p:cNvPr id="7" name="Text Placeholder 6">
            <a:extLst>
              <a:ext uri="{FF2B5EF4-FFF2-40B4-BE49-F238E27FC236}">
                <a16:creationId xmlns:a16="http://schemas.microsoft.com/office/drawing/2014/main" id="{72B206B5-C24A-E96B-44C7-E429457A9632}"/>
              </a:ext>
            </a:extLst>
          </p:cNvPr>
          <p:cNvSpPr>
            <a:spLocks noGrp="1"/>
          </p:cNvSpPr>
          <p:nvPr>
            <p:ph type="body" sz="quarter" idx="11"/>
          </p:nvPr>
        </p:nvSpPr>
        <p:spPr/>
        <p:txBody>
          <a:bodyPr/>
          <a:lstStyle/>
          <a:p>
            <a:r>
              <a:rPr lang="en-US" dirty="0"/>
              <a:t>Week-05:deeperenums:Start</a:t>
            </a:r>
          </a:p>
          <a:p>
            <a:endParaRPr lang="en-CA" dirty="0"/>
          </a:p>
        </p:txBody>
      </p:sp>
    </p:spTree>
    <p:extLst>
      <p:ext uri="{BB962C8B-B14F-4D97-AF65-F5344CB8AC3E}">
        <p14:creationId xmlns:p14="http://schemas.microsoft.com/office/powerpoint/2010/main" val="1899364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BA52AA7-412D-0262-6649-476D0B43FE5A}"/>
              </a:ext>
            </a:extLst>
          </p:cNvPr>
          <p:cNvSpPr>
            <a:spLocks noGrp="1"/>
          </p:cNvSpPr>
          <p:nvPr>
            <p:ph type="body" sz="quarter" idx="10"/>
          </p:nvPr>
        </p:nvSpPr>
        <p:spPr>
          <a:xfrm>
            <a:off x="998008" y="862759"/>
            <a:ext cx="10195984" cy="5817174"/>
          </a:xfrm>
        </p:spPr>
        <p:txBody>
          <a:bodyPr>
            <a:normAutofit fontScale="77500" lnSpcReduction="20000"/>
          </a:bodyPr>
          <a:lstStyle/>
          <a:p>
            <a:pPr marL="0" indent="0" algn="ctr">
              <a:buClr>
                <a:srgbClr val="43FC24"/>
              </a:buClr>
              <a:buNone/>
            </a:pPr>
            <a:r>
              <a:rPr lang="en-US" sz="3600" i="1" dirty="0">
                <a:effectLst>
                  <a:glow rad="101600">
                    <a:srgbClr val="00FFFF">
                      <a:alpha val="60000"/>
                    </a:srgbClr>
                  </a:glow>
                  <a:outerShdw blurRad="38100" dist="38100" dir="2700000" algn="tl">
                    <a:srgbClr val="000000">
                      <a:alpha val="43137"/>
                    </a:srgbClr>
                  </a:outerShdw>
                </a:effectLst>
                <a:latin typeface="Amasis MT Pro Black" panose="02040A04050005020304" pitchFamily="18" charset="0"/>
              </a:rPr>
              <a:t>“An object is considered immutable if its state cannot change after it is constructed”</a:t>
            </a:r>
          </a:p>
          <a:p>
            <a:pPr>
              <a:buClr>
                <a:srgbClr val="43FC24"/>
              </a:buClr>
              <a:buFont typeface="Wingdings" panose="05000000000000000000" pitchFamily="2" charset="2"/>
              <a:buChar char="ü"/>
            </a:pPr>
            <a:r>
              <a:rPr lang="en-US" dirty="0"/>
              <a:t>Basically, it is read-only</a:t>
            </a:r>
          </a:p>
          <a:p>
            <a:pPr>
              <a:buClr>
                <a:srgbClr val="43FC24"/>
              </a:buClr>
              <a:buFont typeface="Wingdings" panose="05000000000000000000" pitchFamily="2" charset="2"/>
              <a:buChar char="ü"/>
            </a:pPr>
            <a:r>
              <a:rPr lang="en-US" dirty="0"/>
              <a:t>How do we make an object immutable?</a:t>
            </a:r>
          </a:p>
          <a:p>
            <a:pPr lvl="1">
              <a:buClr>
                <a:srgbClr val="43FC24"/>
              </a:buClr>
              <a:buFont typeface="Arial" panose="020B0604020202020204" pitchFamily="34" charset="0"/>
              <a:buChar char="•"/>
            </a:pPr>
            <a:r>
              <a:rPr lang="en-US" dirty="0"/>
              <a:t>Make all its instance variables </a:t>
            </a:r>
            <a:r>
              <a:rPr lang="en-US" i="1" dirty="0">
                <a:effectLst>
                  <a:glow rad="101600">
                    <a:srgbClr val="FF00FF">
                      <a:alpha val="60000"/>
                    </a:srgbClr>
                  </a:glow>
                  <a:outerShdw blurRad="38100" dist="38100" dir="2700000" algn="tl">
                    <a:srgbClr val="000000">
                      <a:alpha val="43137"/>
                    </a:srgbClr>
                  </a:outerShdw>
                </a:effectLst>
              </a:rPr>
              <a:t>final</a:t>
            </a:r>
          </a:p>
          <a:p>
            <a:pPr lvl="1">
              <a:buClr>
                <a:srgbClr val="43FC24"/>
              </a:buClr>
              <a:buFont typeface="Arial" panose="020B0604020202020204" pitchFamily="34" charset="0"/>
              <a:buChar char="•"/>
            </a:pPr>
            <a:r>
              <a:rPr lang="en-CA" dirty="0"/>
              <a:t>Make the class itself </a:t>
            </a:r>
            <a:r>
              <a:rPr lang="en-CA" sz="3800" i="1" dirty="0">
                <a:effectLst>
                  <a:glow rad="101600">
                    <a:srgbClr val="FF00FF">
                      <a:alpha val="60000"/>
                    </a:srgbClr>
                  </a:glow>
                  <a:outerShdw blurRad="38100" dist="38100" dir="2700000" algn="tl">
                    <a:srgbClr val="000000">
                      <a:alpha val="43137"/>
                    </a:srgbClr>
                  </a:outerShdw>
                </a:effectLst>
              </a:rPr>
              <a:t>final</a:t>
            </a:r>
            <a:r>
              <a:rPr lang="en-CA" dirty="0"/>
              <a:t> (we will learn about this when we discuss inheritance)</a:t>
            </a:r>
          </a:p>
          <a:p>
            <a:pPr lvl="1">
              <a:buClr>
                <a:srgbClr val="43FC24"/>
              </a:buClr>
              <a:buFont typeface="Arial" panose="020B0604020202020204" pitchFamily="34" charset="0"/>
              <a:buChar char="•"/>
            </a:pPr>
            <a:r>
              <a:rPr lang="en-CA" dirty="0"/>
              <a:t>Ensure that no methods make any changes to the object’s state.</a:t>
            </a:r>
          </a:p>
          <a:p>
            <a:pPr>
              <a:buClr>
                <a:srgbClr val="43FC24"/>
              </a:buClr>
              <a:buFont typeface="Wingdings" panose="05000000000000000000" pitchFamily="2" charset="2"/>
              <a:buChar char="ü"/>
            </a:pPr>
            <a:r>
              <a:rPr lang="en-CA" dirty="0"/>
              <a:t>Immutable objects are preferred, when possible. (long story but trust me)</a:t>
            </a:r>
          </a:p>
          <a:p>
            <a:pPr>
              <a:buClr>
                <a:srgbClr val="43FC24"/>
              </a:buClr>
              <a:buFont typeface="Wingdings" panose="05000000000000000000" pitchFamily="2" charset="2"/>
              <a:buChar char="ü"/>
            </a:pPr>
            <a:r>
              <a:rPr lang="en-CA" dirty="0"/>
              <a:t>Think about our </a:t>
            </a:r>
            <a:r>
              <a:rPr lang="en-CA" dirty="0" err="1"/>
              <a:t>PizzaOrder</a:t>
            </a:r>
            <a:r>
              <a:rPr lang="en-CA" dirty="0"/>
              <a:t>. Could we make that immutable?</a:t>
            </a:r>
          </a:p>
        </p:txBody>
      </p:sp>
      <p:sp>
        <p:nvSpPr>
          <p:cNvPr id="4" name="Title 3">
            <a:extLst>
              <a:ext uri="{FF2B5EF4-FFF2-40B4-BE49-F238E27FC236}">
                <a16:creationId xmlns:a16="http://schemas.microsoft.com/office/drawing/2014/main" id="{C908A5DB-4F60-75C5-7830-99B5297C3B72}"/>
              </a:ext>
            </a:extLst>
          </p:cNvPr>
          <p:cNvSpPr>
            <a:spLocks noGrp="1"/>
          </p:cNvSpPr>
          <p:nvPr>
            <p:ph type="title"/>
          </p:nvPr>
        </p:nvSpPr>
        <p:spPr/>
        <p:txBody>
          <a:bodyPr/>
          <a:lstStyle/>
          <a:p>
            <a:r>
              <a:rPr lang="en-US" dirty="0"/>
              <a:t>A quick discussion of immutable objects</a:t>
            </a:r>
            <a:endParaRPr lang="en-CA" dirty="0"/>
          </a:p>
        </p:txBody>
      </p:sp>
    </p:spTree>
    <p:extLst>
      <p:ext uri="{BB962C8B-B14F-4D97-AF65-F5344CB8AC3E}">
        <p14:creationId xmlns:p14="http://schemas.microsoft.com/office/powerpoint/2010/main" val="208248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5C254-43C4-0B0C-07EF-10A04E2EF3A1}"/>
              </a:ext>
            </a:extLst>
          </p:cNvPr>
          <p:cNvSpPr>
            <a:spLocks noGrp="1"/>
          </p:cNvSpPr>
          <p:nvPr>
            <p:ph type="title"/>
          </p:nvPr>
        </p:nvSpPr>
        <p:spPr/>
        <p:txBody>
          <a:bodyPr/>
          <a:lstStyle/>
          <a:p>
            <a:r>
              <a:rPr lang="en-US" dirty="0"/>
              <a:t>Moudle5:yourturn2:Part A </a:t>
            </a:r>
            <a:endParaRPr lang="en-CA" dirty="0"/>
          </a:p>
        </p:txBody>
      </p:sp>
      <p:sp>
        <p:nvSpPr>
          <p:cNvPr id="2" name="TextBox 1">
            <a:extLst>
              <a:ext uri="{FF2B5EF4-FFF2-40B4-BE49-F238E27FC236}">
                <a16:creationId xmlns:a16="http://schemas.microsoft.com/office/drawing/2014/main" id="{F7932876-5F27-0AB3-50E3-C5F84FAF64EF}"/>
              </a:ext>
            </a:extLst>
          </p:cNvPr>
          <p:cNvSpPr txBox="1"/>
          <p:nvPr/>
        </p:nvSpPr>
        <p:spPr>
          <a:xfrm>
            <a:off x="10699334" y="6349525"/>
            <a:ext cx="930063" cy="369332"/>
          </a:xfrm>
          <a:prstGeom prst="rect">
            <a:avLst/>
          </a:prstGeom>
          <a:noFill/>
        </p:spPr>
        <p:txBody>
          <a:bodyPr wrap="none" rtlCol="0">
            <a:spAutoFit/>
          </a:bodyPr>
          <a:lstStyle/>
          <a:p>
            <a:pPr algn="l"/>
            <a:r>
              <a:rPr lang="en-US" b="1" dirty="0">
                <a:solidFill>
                  <a:schemeClr val="bg1"/>
                </a:solidFill>
              </a:rPr>
              <a:t>15 mins</a:t>
            </a:r>
            <a:endParaRPr lang="en-CA" b="1" dirty="0" err="1">
              <a:solidFill>
                <a:schemeClr val="bg1"/>
              </a:solidFill>
            </a:endParaRPr>
          </a:p>
        </p:txBody>
      </p:sp>
    </p:spTree>
    <p:extLst>
      <p:ext uri="{BB962C8B-B14F-4D97-AF65-F5344CB8AC3E}">
        <p14:creationId xmlns:p14="http://schemas.microsoft.com/office/powerpoint/2010/main" val="346307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20C4-81C3-2854-66BD-8911FE864BAE}"/>
              </a:ext>
            </a:extLst>
          </p:cNvPr>
          <p:cNvSpPr>
            <a:spLocks noGrp="1"/>
          </p:cNvSpPr>
          <p:nvPr>
            <p:ph type="title"/>
          </p:nvPr>
        </p:nvSpPr>
        <p:spPr/>
        <p:txBody>
          <a:bodyPr/>
          <a:lstStyle/>
          <a:p>
            <a:r>
              <a:rPr lang="en-US" dirty="0"/>
              <a:t>Objects holding reference to other objects</a:t>
            </a:r>
            <a:endParaRPr lang="en-CA" dirty="0"/>
          </a:p>
        </p:txBody>
      </p:sp>
      <p:sp>
        <p:nvSpPr>
          <p:cNvPr id="3" name="Text Placeholder 2">
            <a:extLst>
              <a:ext uri="{FF2B5EF4-FFF2-40B4-BE49-F238E27FC236}">
                <a16:creationId xmlns:a16="http://schemas.microsoft.com/office/drawing/2014/main" id="{7336D405-6FF0-9FB7-029B-6AC379BBDA48}"/>
              </a:ext>
            </a:extLst>
          </p:cNvPr>
          <p:cNvSpPr>
            <a:spLocks noGrp="1"/>
          </p:cNvSpPr>
          <p:nvPr>
            <p:ph type="body" sz="quarter" idx="11"/>
          </p:nvPr>
        </p:nvSpPr>
        <p:spPr/>
        <p:txBody>
          <a:bodyPr/>
          <a:lstStyle/>
          <a:p>
            <a:r>
              <a:rPr lang="en-US" dirty="0"/>
              <a:t>Week-09-holdingareference: Start</a:t>
            </a:r>
            <a:endParaRPr lang="en-CA" dirty="0"/>
          </a:p>
        </p:txBody>
      </p:sp>
    </p:spTree>
    <p:extLst>
      <p:ext uri="{BB962C8B-B14F-4D97-AF65-F5344CB8AC3E}">
        <p14:creationId xmlns:p14="http://schemas.microsoft.com/office/powerpoint/2010/main" val="2178477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01246-6CF7-ACDB-C3D4-B7C14ADEF861}"/>
              </a:ext>
            </a:extLst>
          </p:cNvPr>
          <p:cNvSpPr/>
          <p:nvPr/>
        </p:nvSpPr>
        <p:spPr>
          <a:xfrm>
            <a:off x="168739" y="3429001"/>
            <a:ext cx="2688299" cy="3232546"/>
          </a:xfrm>
          <a:prstGeom prst="rect">
            <a:avLst/>
          </a:prstGeom>
          <a:solidFill>
            <a:srgbClr val="00FFFF">
              <a:alpha val="37000"/>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600" b="1" dirty="0">
                <a:solidFill>
                  <a:schemeClr val="bg1"/>
                </a:solidFill>
                <a:effectLst>
                  <a:outerShdw blurRad="38100" dist="38100" dir="2700000" algn="tl">
                    <a:srgbClr val="000000">
                      <a:alpha val="43137"/>
                    </a:srgbClr>
                  </a:outerShdw>
                </a:effectLst>
              </a:rPr>
              <a:t>main</a:t>
            </a:r>
          </a:p>
        </p:txBody>
      </p:sp>
      <p:cxnSp>
        <p:nvCxnSpPr>
          <p:cNvPr id="4" name="Straight Arrow Connector 3">
            <a:extLst>
              <a:ext uri="{FF2B5EF4-FFF2-40B4-BE49-F238E27FC236}">
                <a16:creationId xmlns:a16="http://schemas.microsoft.com/office/drawing/2014/main" id="{F6E61E80-CD80-9F22-9FB9-E45E71F5BCF6}"/>
              </a:ext>
            </a:extLst>
          </p:cNvPr>
          <p:cNvCxnSpPr>
            <a:cxnSpLocks/>
          </p:cNvCxnSpPr>
          <p:nvPr/>
        </p:nvCxnSpPr>
        <p:spPr>
          <a:xfrm flipV="1">
            <a:off x="996664" y="2973611"/>
            <a:ext cx="728441" cy="194998"/>
          </a:xfrm>
          <a:prstGeom prst="straightConnector1">
            <a:avLst/>
          </a:prstGeom>
          <a:ln w="5715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309A568-2C4B-A549-3223-0925D55D8F14}"/>
              </a:ext>
            </a:extLst>
          </p:cNvPr>
          <p:cNvGrpSpPr/>
          <p:nvPr/>
        </p:nvGrpSpPr>
        <p:grpSpPr>
          <a:xfrm>
            <a:off x="6852610" y="4034551"/>
            <a:ext cx="1879600" cy="1547227"/>
            <a:chOff x="4763906" y="2741368"/>
            <a:chExt cx="1879600" cy="1547227"/>
          </a:xfrm>
          <a:effectLst>
            <a:outerShdw blurRad="50800" dist="50800" dir="2700000" algn="ctr" rotWithShape="0">
              <a:schemeClr val="tx1"/>
            </a:outerShdw>
          </a:effectLst>
        </p:grpSpPr>
        <p:grpSp>
          <p:nvGrpSpPr>
            <p:cNvPr id="10" name="Group 9">
              <a:extLst>
                <a:ext uri="{FF2B5EF4-FFF2-40B4-BE49-F238E27FC236}">
                  <a16:creationId xmlns:a16="http://schemas.microsoft.com/office/drawing/2014/main" id="{D9B2E1BF-64C9-402C-2237-60A0FD797455}"/>
                </a:ext>
              </a:extLst>
            </p:cNvPr>
            <p:cNvGrpSpPr/>
            <p:nvPr/>
          </p:nvGrpSpPr>
          <p:grpSpPr>
            <a:xfrm>
              <a:off x="4763906" y="2741368"/>
              <a:ext cx="1879600" cy="945839"/>
              <a:chOff x="3671706" y="4981680"/>
              <a:chExt cx="1879600" cy="945839"/>
            </a:xfrm>
            <a:solidFill>
              <a:schemeClr val="bg1">
                <a:lumMod val="50000"/>
              </a:schemeClr>
            </a:solidFill>
            <a:effectLst>
              <a:outerShdw blurRad="50800" dist="50800" dir="2700000" algn="ctr" rotWithShape="0">
                <a:schemeClr val="tx1"/>
              </a:outerShdw>
            </a:effectLst>
          </p:grpSpPr>
          <p:sp>
            <p:nvSpPr>
              <p:cNvPr id="5" name="Rectangle 4">
                <a:extLst>
                  <a:ext uri="{FF2B5EF4-FFF2-40B4-BE49-F238E27FC236}">
                    <a16:creationId xmlns:a16="http://schemas.microsoft.com/office/drawing/2014/main" id="{FB6FC1A7-4024-E2CB-27BC-5CE1FA05A2D5}"/>
                  </a:ext>
                </a:extLst>
              </p:cNvPr>
              <p:cNvSpPr/>
              <p:nvPr/>
            </p:nvSpPr>
            <p:spPr>
              <a:xfrm>
                <a:off x="3671706" y="5326385"/>
                <a:ext cx="1879600" cy="6011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9B1F07DD-2129-3E96-007A-022A8BC7A3F7}"/>
                  </a:ext>
                </a:extLst>
              </p:cNvPr>
              <p:cNvSpPr/>
              <p:nvPr/>
            </p:nvSpPr>
            <p:spPr>
              <a:xfrm>
                <a:off x="3671706" y="4981680"/>
                <a:ext cx="1879600" cy="34555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Horn</a:t>
                </a:r>
                <a:endParaRPr lang="en-CA" b="1" dirty="0"/>
              </a:p>
            </p:txBody>
          </p:sp>
        </p:grpSp>
        <p:sp>
          <p:nvSpPr>
            <p:cNvPr id="23" name="Rectangle 22">
              <a:extLst>
                <a:ext uri="{FF2B5EF4-FFF2-40B4-BE49-F238E27FC236}">
                  <a16:creationId xmlns:a16="http://schemas.microsoft.com/office/drawing/2014/main" id="{93004D2B-8E08-8353-DC8A-838A29676F41}"/>
                </a:ext>
              </a:extLst>
            </p:cNvPr>
            <p:cNvSpPr/>
            <p:nvPr/>
          </p:nvSpPr>
          <p:spPr>
            <a:xfrm>
              <a:off x="4763906" y="3687461"/>
              <a:ext cx="1879600" cy="60113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honk (): void</a:t>
              </a:r>
              <a:endParaRPr lang="en-CA" dirty="0"/>
            </a:p>
          </p:txBody>
        </p:sp>
      </p:grpSp>
      <p:cxnSp>
        <p:nvCxnSpPr>
          <p:cNvPr id="9" name="Straight Connector 8">
            <a:extLst>
              <a:ext uri="{FF2B5EF4-FFF2-40B4-BE49-F238E27FC236}">
                <a16:creationId xmlns:a16="http://schemas.microsoft.com/office/drawing/2014/main" id="{04E970AE-BAE1-F73C-160E-17F86808FAB4}"/>
              </a:ext>
            </a:extLst>
          </p:cNvPr>
          <p:cNvCxnSpPr>
            <a:cxnSpLocks/>
          </p:cNvCxnSpPr>
          <p:nvPr/>
        </p:nvCxnSpPr>
        <p:spPr>
          <a:xfrm>
            <a:off x="389397" y="1588864"/>
            <a:ext cx="3909226" cy="0"/>
          </a:xfrm>
          <a:prstGeom prst="line">
            <a:avLst/>
          </a:prstGeom>
          <a:ln w="38100">
            <a:solidFill>
              <a:schemeClr val="bg1"/>
            </a:solidFill>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115B4B-3286-242F-F8BD-B305C069C9F6}"/>
              </a:ext>
            </a:extLst>
          </p:cNvPr>
          <p:cNvCxnSpPr>
            <a:cxnSpLocks/>
          </p:cNvCxnSpPr>
          <p:nvPr/>
        </p:nvCxnSpPr>
        <p:spPr>
          <a:xfrm>
            <a:off x="388511" y="1908707"/>
            <a:ext cx="3985526" cy="0"/>
          </a:xfrm>
          <a:prstGeom prst="line">
            <a:avLst/>
          </a:prstGeom>
          <a:ln w="38100">
            <a:solidFill>
              <a:schemeClr val="bg1"/>
            </a:solidFill>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6E60C3-784E-FE58-CDB2-51EAD73FBDCC}"/>
              </a:ext>
            </a:extLst>
          </p:cNvPr>
          <p:cNvCxnSpPr>
            <a:cxnSpLocks/>
          </p:cNvCxnSpPr>
          <p:nvPr/>
        </p:nvCxnSpPr>
        <p:spPr>
          <a:xfrm>
            <a:off x="388511" y="2213115"/>
            <a:ext cx="4096083" cy="0"/>
          </a:xfrm>
          <a:prstGeom prst="line">
            <a:avLst/>
          </a:prstGeom>
          <a:ln w="38100">
            <a:solidFill>
              <a:schemeClr val="bg1"/>
            </a:solidFill>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D51678-2BB8-5C1D-012D-825B4EF874F5}"/>
              </a:ext>
            </a:extLst>
          </p:cNvPr>
          <p:cNvCxnSpPr>
            <a:cxnSpLocks/>
          </p:cNvCxnSpPr>
          <p:nvPr/>
        </p:nvCxnSpPr>
        <p:spPr>
          <a:xfrm flipV="1">
            <a:off x="388511" y="2534277"/>
            <a:ext cx="4096083" cy="4798"/>
          </a:xfrm>
          <a:prstGeom prst="line">
            <a:avLst/>
          </a:prstGeom>
          <a:ln w="38100">
            <a:solidFill>
              <a:schemeClr val="bg1"/>
            </a:solidFill>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168EE7E-2470-4C68-580A-22D7EF3950AC}"/>
              </a:ext>
            </a:extLst>
          </p:cNvPr>
          <p:cNvGrpSpPr/>
          <p:nvPr/>
        </p:nvGrpSpPr>
        <p:grpSpPr>
          <a:xfrm>
            <a:off x="8732210" y="4859725"/>
            <a:ext cx="1879600" cy="1547227"/>
            <a:chOff x="4763906" y="2741368"/>
            <a:chExt cx="1879600" cy="1547227"/>
          </a:xfrm>
          <a:effectLst>
            <a:outerShdw blurRad="50800" dist="50800" dir="2700000" algn="ctr" rotWithShape="0">
              <a:schemeClr val="tx1"/>
            </a:outerShdw>
          </a:effectLst>
        </p:grpSpPr>
        <p:grpSp>
          <p:nvGrpSpPr>
            <p:cNvPr id="31" name="Group 30">
              <a:extLst>
                <a:ext uri="{FF2B5EF4-FFF2-40B4-BE49-F238E27FC236}">
                  <a16:creationId xmlns:a16="http://schemas.microsoft.com/office/drawing/2014/main" id="{9E64E08B-056C-8461-DD2F-72C869DF3647}"/>
                </a:ext>
              </a:extLst>
            </p:cNvPr>
            <p:cNvGrpSpPr/>
            <p:nvPr/>
          </p:nvGrpSpPr>
          <p:grpSpPr>
            <a:xfrm>
              <a:off x="4763906" y="2741368"/>
              <a:ext cx="1879600" cy="945839"/>
              <a:chOff x="3671706" y="4981680"/>
              <a:chExt cx="1879600" cy="945839"/>
            </a:xfrm>
            <a:solidFill>
              <a:schemeClr val="bg1">
                <a:lumMod val="50000"/>
              </a:schemeClr>
            </a:solidFill>
            <a:effectLst>
              <a:outerShdw blurRad="50800" dist="50800" dir="2700000" algn="ctr" rotWithShape="0">
                <a:schemeClr val="tx1"/>
              </a:outerShdw>
            </a:effectLst>
          </p:grpSpPr>
          <p:sp>
            <p:nvSpPr>
              <p:cNvPr id="37" name="Rectangle 36">
                <a:extLst>
                  <a:ext uri="{FF2B5EF4-FFF2-40B4-BE49-F238E27FC236}">
                    <a16:creationId xmlns:a16="http://schemas.microsoft.com/office/drawing/2014/main" id="{C7FF972C-BEA9-579C-DD33-FB5AD4428005}"/>
                  </a:ext>
                </a:extLst>
              </p:cNvPr>
              <p:cNvSpPr/>
              <p:nvPr/>
            </p:nvSpPr>
            <p:spPr>
              <a:xfrm>
                <a:off x="3671706" y="5326385"/>
                <a:ext cx="1879600" cy="6011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Rectangle 37">
                <a:extLst>
                  <a:ext uri="{FF2B5EF4-FFF2-40B4-BE49-F238E27FC236}">
                    <a16:creationId xmlns:a16="http://schemas.microsoft.com/office/drawing/2014/main" id="{5FC4AB6A-9B80-3123-C2CE-B1219C827268}"/>
                  </a:ext>
                </a:extLst>
              </p:cNvPr>
              <p:cNvSpPr/>
              <p:nvPr/>
            </p:nvSpPr>
            <p:spPr>
              <a:xfrm>
                <a:off x="3671706" y="4981680"/>
                <a:ext cx="1879600" cy="34555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Engine</a:t>
                </a:r>
                <a:endParaRPr lang="en-CA" b="1" dirty="0"/>
              </a:p>
            </p:txBody>
          </p:sp>
        </p:grpSp>
        <p:sp>
          <p:nvSpPr>
            <p:cNvPr id="36" name="Rectangle 35">
              <a:extLst>
                <a:ext uri="{FF2B5EF4-FFF2-40B4-BE49-F238E27FC236}">
                  <a16:creationId xmlns:a16="http://schemas.microsoft.com/office/drawing/2014/main" id="{B150BF8A-6046-AE7F-D5B1-2DA9E137AD98}"/>
                </a:ext>
              </a:extLst>
            </p:cNvPr>
            <p:cNvSpPr/>
            <p:nvPr/>
          </p:nvSpPr>
          <p:spPr>
            <a:xfrm>
              <a:off x="4763906" y="3687461"/>
              <a:ext cx="1879600" cy="60113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 (): void</a:t>
              </a:r>
              <a:endParaRPr lang="en-CA" dirty="0"/>
            </a:p>
          </p:txBody>
        </p:sp>
      </p:grpSp>
      <p:grpSp>
        <p:nvGrpSpPr>
          <p:cNvPr id="39" name="Group 38">
            <a:extLst>
              <a:ext uri="{FF2B5EF4-FFF2-40B4-BE49-F238E27FC236}">
                <a16:creationId xmlns:a16="http://schemas.microsoft.com/office/drawing/2014/main" id="{0572D1A2-8DEB-A77B-32BD-58D34AB8EB2D}"/>
              </a:ext>
            </a:extLst>
          </p:cNvPr>
          <p:cNvGrpSpPr/>
          <p:nvPr/>
        </p:nvGrpSpPr>
        <p:grpSpPr>
          <a:xfrm>
            <a:off x="8427041" y="2035304"/>
            <a:ext cx="1879600" cy="1547227"/>
            <a:chOff x="4763906" y="2741368"/>
            <a:chExt cx="1879600" cy="1547227"/>
          </a:xfrm>
          <a:effectLst>
            <a:outerShdw blurRad="50800" dist="50800" dir="2700000" algn="ctr" rotWithShape="0">
              <a:schemeClr val="tx1"/>
            </a:outerShdw>
          </a:effectLst>
        </p:grpSpPr>
        <p:grpSp>
          <p:nvGrpSpPr>
            <p:cNvPr id="41" name="Group 40">
              <a:extLst>
                <a:ext uri="{FF2B5EF4-FFF2-40B4-BE49-F238E27FC236}">
                  <a16:creationId xmlns:a16="http://schemas.microsoft.com/office/drawing/2014/main" id="{970F97C3-0D9F-D9CC-8D79-D93C0A567944}"/>
                </a:ext>
              </a:extLst>
            </p:cNvPr>
            <p:cNvGrpSpPr/>
            <p:nvPr/>
          </p:nvGrpSpPr>
          <p:grpSpPr>
            <a:xfrm>
              <a:off x="4763906" y="2741368"/>
              <a:ext cx="1879600" cy="945839"/>
              <a:chOff x="3671706" y="4981680"/>
              <a:chExt cx="1879600" cy="945839"/>
            </a:xfrm>
            <a:solidFill>
              <a:schemeClr val="bg1">
                <a:lumMod val="50000"/>
              </a:schemeClr>
            </a:solidFill>
            <a:effectLst>
              <a:outerShdw blurRad="50800" dist="50800" dir="2700000" algn="ctr" rotWithShape="0">
                <a:schemeClr val="tx1"/>
              </a:outerShdw>
            </a:effectLst>
          </p:grpSpPr>
          <p:sp>
            <p:nvSpPr>
              <p:cNvPr id="45" name="Rectangle 44">
                <a:extLst>
                  <a:ext uri="{FF2B5EF4-FFF2-40B4-BE49-F238E27FC236}">
                    <a16:creationId xmlns:a16="http://schemas.microsoft.com/office/drawing/2014/main" id="{4DC6BE68-821F-C3BF-ACC1-079FB8369968}"/>
                  </a:ext>
                </a:extLst>
              </p:cNvPr>
              <p:cNvSpPr/>
              <p:nvPr/>
            </p:nvSpPr>
            <p:spPr>
              <a:xfrm>
                <a:off x="3671706" y="5326385"/>
                <a:ext cx="1879600" cy="6011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8" name="Rectangle 47">
                <a:extLst>
                  <a:ext uri="{FF2B5EF4-FFF2-40B4-BE49-F238E27FC236}">
                    <a16:creationId xmlns:a16="http://schemas.microsoft.com/office/drawing/2014/main" id="{2A0C471D-27E6-9005-5665-22B88ACFC15A}"/>
                  </a:ext>
                </a:extLst>
              </p:cNvPr>
              <p:cNvSpPr/>
              <p:nvPr/>
            </p:nvSpPr>
            <p:spPr>
              <a:xfrm>
                <a:off x="3671706" y="4981680"/>
                <a:ext cx="1879600" cy="34555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Car</a:t>
                </a:r>
                <a:endParaRPr lang="en-CA" b="1" dirty="0"/>
              </a:p>
            </p:txBody>
          </p:sp>
        </p:grpSp>
        <p:sp>
          <p:nvSpPr>
            <p:cNvPr id="42" name="Rectangle 41">
              <a:extLst>
                <a:ext uri="{FF2B5EF4-FFF2-40B4-BE49-F238E27FC236}">
                  <a16:creationId xmlns:a16="http://schemas.microsoft.com/office/drawing/2014/main" id="{3067D74C-5399-36B1-12DB-9169E6C2AE5C}"/>
                </a:ext>
              </a:extLst>
            </p:cNvPr>
            <p:cNvSpPr/>
            <p:nvPr/>
          </p:nvSpPr>
          <p:spPr>
            <a:xfrm>
              <a:off x="4763906" y="3687461"/>
              <a:ext cx="1879600" cy="60113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dirty="0"/>
            </a:p>
          </p:txBody>
        </p:sp>
      </p:grpSp>
      <p:sp>
        <p:nvSpPr>
          <p:cNvPr id="51" name="Title 2">
            <a:extLst>
              <a:ext uri="{FF2B5EF4-FFF2-40B4-BE49-F238E27FC236}">
                <a16:creationId xmlns:a16="http://schemas.microsoft.com/office/drawing/2014/main" id="{0EE354D1-6526-71C3-E8E9-647647AC6306}"/>
              </a:ext>
            </a:extLst>
          </p:cNvPr>
          <p:cNvSpPr txBox="1">
            <a:spLocks/>
          </p:cNvSpPr>
          <p:nvPr/>
        </p:nvSpPr>
        <p:spPr>
          <a:xfrm>
            <a:off x="484749" y="33627"/>
            <a:ext cx="10972800" cy="1143000"/>
          </a:xfrm>
          <a:prstGeom prst="rect">
            <a:avLst/>
          </a:prstGeom>
        </p:spPr>
        <p:txBody>
          <a:bodyPr/>
          <a:lst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Let’s draw the memory for our Car</a:t>
            </a:r>
          </a:p>
        </p:txBody>
      </p:sp>
      <p:sp>
        <p:nvSpPr>
          <p:cNvPr id="3" name="Rectangle 2">
            <a:extLst>
              <a:ext uri="{FF2B5EF4-FFF2-40B4-BE49-F238E27FC236}">
                <a16:creationId xmlns:a16="http://schemas.microsoft.com/office/drawing/2014/main" id="{88B4E55D-9C22-10DF-6525-88DB550D768B}"/>
              </a:ext>
            </a:extLst>
          </p:cNvPr>
          <p:cNvSpPr/>
          <p:nvPr/>
        </p:nvSpPr>
        <p:spPr>
          <a:xfrm>
            <a:off x="8729099" y="4356271"/>
            <a:ext cx="2400267" cy="365781"/>
          </a:xfrm>
          <a:prstGeom prst="rect">
            <a:avLst/>
          </a:prstGeom>
          <a:solidFill>
            <a:srgbClr val="00FF00">
              <a:alpha val="36863"/>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133" b="1" dirty="0">
                <a:solidFill>
                  <a:schemeClr val="bg1"/>
                </a:solidFill>
                <a:effectLst>
                  <a:outerShdw blurRad="38100" dist="38100" dir="2700000" algn="tl">
                    <a:srgbClr val="000000">
                      <a:alpha val="43137"/>
                    </a:srgbClr>
                  </a:outerShdw>
                </a:effectLst>
              </a:rPr>
              <a:t>horn = @</a:t>
            </a:r>
          </a:p>
        </p:txBody>
      </p:sp>
    </p:spTree>
    <p:extLst>
      <p:ext uri="{BB962C8B-B14F-4D97-AF65-F5344CB8AC3E}">
        <p14:creationId xmlns:p14="http://schemas.microsoft.com/office/powerpoint/2010/main" val="310706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01246-6CF7-ACDB-C3D4-B7C14ADEF861}"/>
              </a:ext>
            </a:extLst>
          </p:cNvPr>
          <p:cNvSpPr/>
          <p:nvPr/>
        </p:nvSpPr>
        <p:spPr>
          <a:xfrm>
            <a:off x="168739" y="3429001"/>
            <a:ext cx="2688299" cy="3232546"/>
          </a:xfrm>
          <a:prstGeom prst="rect">
            <a:avLst/>
          </a:prstGeom>
          <a:solidFill>
            <a:srgbClr val="00FFFF">
              <a:alpha val="37000"/>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600" b="1" dirty="0">
                <a:solidFill>
                  <a:schemeClr val="bg1"/>
                </a:solidFill>
                <a:effectLst>
                  <a:outerShdw blurRad="38100" dist="38100" dir="2700000" algn="tl">
                    <a:srgbClr val="000000">
                      <a:alpha val="43137"/>
                    </a:srgbClr>
                  </a:outerShdw>
                </a:effectLst>
              </a:rPr>
              <a:t>main</a:t>
            </a:r>
          </a:p>
        </p:txBody>
      </p:sp>
      <p:sp>
        <p:nvSpPr>
          <p:cNvPr id="3" name="Rectangle 2">
            <a:extLst>
              <a:ext uri="{FF2B5EF4-FFF2-40B4-BE49-F238E27FC236}">
                <a16:creationId xmlns:a16="http://schemas.microsoft.com/office/drawing/2014/main" id="{88B4E55D-9C22-10DF-6525-88DB550D768B}"/>
              </a:ext>
            </a:extLst>
          </p:cNvPr>
          <p:cNvSpPr/>
          <p:nvPr/>
        </p:nvSpPr>
        <p:spPr>
          <a:xfrm>
            <a:off x="312754" y="3805138"/>
            <a:ext cx="2400267" cy="365781"/>
          </a:xfrm>
          <a:prstGeom prst="rect">
            <a:avLst/>
          </a:prstGeom>
          <a:solidFill>
            <a:srgbClr val="00FF00">
              <a:alpha val="36863"/>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133" b="1" dirty="0">
                <a:solidFill>
                  <a:schemeClr val="bg1"/>
                </a:solidFill>
                <a:effectLst>
                  <a:outerShdw blurRad="38100" dist="38100" dir="2700000" algn="tl">
                    <a:srgbClr val="000000">
                      <a:alpha val="43137"/>
                    </a:srgbClr>
                  </a:outerShdw>
                </a:effectLst>
              </a:rPr>
              <a:t>horn = @</a:t>
            </a:r>
          </a:p>
        </p:txBody>
      </p:sp>
      <p:cxnSp>
        <p:nvCxnSpPr>
          <p:cNvPr id="4" name="Straight Arrow Connector 3">
            <a:extLst>
              <a:ext uri="{FF2B5EF4-FFF2-40B4-BE49-F238E27FC236}">
                <a16:creationId xmlns:a16="http://schemas.microsoft.com/office/drawing/2014/main" id="{F6E61E80-CD80-9F22-9FB9-E45E71F5BCF6}"/>
              </a:ext>
            </a:extLst>
          </p:cNvPr>
          <p:cNvCxnSpPr>
            <a:cxnSpLocks/>
          </p:cNvCxnSpPr>
          <p:nvPr/>
        </p:nvCxnSpPr>
        <p:spPr>
          <a:xfrm flipV="1">
            <a:off x="1408176" y="1966571"/>
            <a:ext cx="2216958" cy="1928651"/>
          </a:xfrm>
          <a:prstGeom prst="straightConnector1">
            <a:avLst/>
          </a:prstGeom>
          <a:ln w="5715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309A568-2C4B-A549-3223-0925D55D8F14}"/>
              </a:ext>
            </a:extLst>
          </p:cNvPr>
          <p:cNvGrpSpPr/>
          <p:nvPr/>
        </p:nvGrpSpPr>
        <p:grpSpPr>
          <a:xfrm>
            <a:off x="3629758" y="1026280"/>
            <a:ext cx="1879600" cy="1547227"/>
            <a:chOff x="4763906" y="2741368"/>
            <a:chExt cx="1879600" cy="1547227"/>
          </a:xfrm>
          <a:effectLst>
            <a:outerShdw blurRad="50800" dist="50800" dir="2700000" algn="ctr" rotWithShape="0">
              <a:schemeClr val="tx1"/>
            </a:outerShdw>
          </a:effectLst>
        </p:grpSpPr>
        <p:grpSp>
          <p:nvGrpSpPr>
            <p:cNvPr id="10" name="Group 9">
              <a:extLst>
                <a:ext uri="{FF2B5EF4-FFF2-40B4-BE49-F238E27FC236}">
                  <a16:creationId xmlns:a16="http://schemas.microsoft.com/office/drawing/2014/main" id="{D9B2E1BF-64C9-402C-2237-60A0FD797455}"/>
                </a:ext>
              </a:extLst>
            </p:cNvPr>
            <p:cNvGrpSpPr/>
            <p:nvPr/>
          </p:nvGrpSpPr>
          <p:grpSpPr>
            <a:xfrm>
              <a:off x="4763906" y="2741368"/>
              <a:ext cx="1879600" cy="945839"/>
              <a:chOff x="3671706" y="4981680"/>
              <a:chExt cx="1879600" cy="945839"/>
            </a:xfrm>
            <a:solidFill>
              <a:schemeClr val="bg1">
                <a:lumMod val="50000"/>
              </a:schemeClr>
            </a:solidFill>
            <a:effectLst>
              <a:outerShdw blurRad="50800" dist="50800" dir="2700000" algn="ctr" rotWithShape="0">
                <a:schemeClr val="tx1"/>
              </a:outerShdw>
            </a:effectLst>
          </p:grpSpPr>
          <p:sp>
            <p:nvSpPr>
              <p:cNvPr id="5" name="Rectangle 4">
                <a:extLst>
                  <a:ext uri="{FF2B5EF4-FFF2-40B4-BE49-F238E27FC236}">
                    <a16:creationId xmlns:a16="http://schemas.microsoft.com/office/drawing/2014/main" id="{FB6FC1A7-4024-E2CB-27BC-5CE1FA05A2D5}"/>
                  </a:ext>
                </a:extLst>
              </p:cNvPr>
              <p:cNvSpPr/>
              <p:nvPr/>
            </p:nvSpPr>
            <p:spPr>
              <a:xfrm>
                <a:off x="3671706" y="5326385"/>
                <a:ext cx="1879600" cy="6011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9B1F07DD-2129-3E96-007A-022A8BC7A3F7}"/>
                  </a:ext>
                </a:extLst>
              </p:cNvPr>
              <p:cNvSpPr/>
              <p:nvPr/>
            </p:nvSpPr>
            <p:spPr>
              <a:xfrm>
                <a:off x="3671706" y="4981680"/>
                <a:ext cx="1879600" cy="34555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Horn</a:t>
                </a:r>
                <a:endParaRPr lang="en-CA" b="1" dirty="0"/>
              </a:p>
            </p:txBody>
          </p:sp>
        </p:grpSp>
        <p:sp>
          <p:nvSpPr>
            <p:cNvPr id="23" name="Rectangle 22">
              <a:extLst>
                <a:ext uri="{FF2B5EF4-FFF2-40B4-BE49-F238E27FC236}">
                  <a16:creationId xmlns:a16="http://schemas.microsoft.com/office/drawing/2014/main" id="{93004D2B-8E08-8353-DC8A-838A29676F41}"/>
                </a:ext>
              </a:extLst>
            </p:cNvPr>
            <p:cNvSpPr/>
            <p:nvPr/>
          </p:nvSpPr>
          <p:spPr>
            <a:xfrm>
              <a:off x="4763906" y="3687461"/>
              <a:ext cx="1879600" cy="60113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honk (): void</a:t>
              </a:r>
              <a:endParaRPr lang="en-CA" dirty="0"/>
            </a:p>
          </p:txBody>
        </p:sp>
      </p:grpSp>
      <p:grpSp>
        <p:nvGrpSpPr>
          <p:cNvPr id="28" name="Group 27">
            <a:extLst>
              <a:ext uri="{FF2B5EF4-FFF2-40B4-BE49-F238E27FC236}">
                <a16:creationId xmlns:a16="http://schemas.microsoft.com/office/drawing/2014/main" id="{A168EE7E-2470-4C68-580A-22D7EF3950AC}"/>
              </a:ext>
            </a:extLst>
          </p:cNvPr>
          <p:cNvGrpSpPr/>
          <p:nvPr/>
        </p:nvGrpSpPr>
        <p:grpSpPr>
          <a:xfrm>
            <a:off x="6467023" y="1285523"/>
            <a:ext cx="1879600" cy="1547227"/>
            <a:chOff x="4763906" y="2741368"/>
            <a:chExt cx="1879600" cy="1547227"/>
          </a:xfrm>
          <a:effectLst>
            <a:outerShdw blurRad="50800" dist="50800" dir="2700000" algn="ctr" rotWithShape="0">
              <a:schemeClr val="tx1"/>
            </a:outerShdw>
          </a:effectLst>
        </p:grpSpPr>
        <p:grpSp>
          <p:nvGrpSpPr>
            <p:cNvPr id="31" name="Group 30">
              <a:extLst>
                <a:ext uri="{FF2B5EF4-FFF2-40B4-BE49-F238E27FC236}">
                  <a16:creationId xmlns:a16="http://schemas.microsoft.com/office/drawing/2014/main" id="{9E64E08B-056C-8461-DD2F-72C869DF3647}"/>
                </a:ext>
              </a:extLst>
            </p:cNvPr>
            <p:cNvGrpSpPr/>
            <p:nvPr/>
          </p:nvGrpSpPr>
          <p:grpSpPr>
            <a:xfrm>
              <a:off x="4763906" y="2741368"/>
              <a:ext cx="1879600" cy="945839"/>
              <a:chOff x="3671706" y="4981680"/>
              <a:chExt cx="1879600" cy="945839"/>
            </a:xfrm>
            <a:solidFill>
              <a:schemeClr val="bg1">
                <a:lumMod val="50000"/>
              </a:schemeClr>
            </a:solidFill>
            <a:effectLst>
              <a:outerShdw blurRad="50800" dist="50800" dir="2700000" algn="ctr" rotWithShape="0">
                <a:schemeClr val="tx1"/>
              </a:outerShdw>
            </a:effectLst>
          </p:grpSpPr>
          <p:sp>
            <p:nvSpPr>
              <p:cNvPr id="37" name="Rectangle 36">
                <a:extLst>
                  <a:ext uri="{FF2B5EF4-FFF2-40B4-BE49-F238E27FC236}">
                    <a16:creationId xmlns:a16="http://schemas.microsoft.com/office/drawing/2014/main" id="{C7FF972C-BEA9-579C-DD33-FB5AD4428005}"/>
                  </a:ext>
                </a:extLst>
              </p:cNvPr>
              <p:cNvSpPr/>
              <p:nvPr/>
            </p:nvSpPr>
            <p:spPr>
              <a:xfrm>
                <a:off x="3671706" y="5326385"/>
                <a:ext cx="1879600" cy="6011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numCylinders</a:t>
                </a:r>
                <a:r>
                  <a:rPr lang="en-US" dirty="0"/>
                  <a:t> = 8</a:t>
                </a:r>
                <a:endParaRPr lang="en-CA" dirty="0"/>
              </a:p>
            </p:txBody>
          </p:sp>
          <p:sp>
            <p:nvSpPr>
              <p:cNvPr id="38" name="Rectangle 37">
                <a:extLst>
                  <a:ext uri="{FF2B5EF4-FFF2-40B4-BE49-F238E27FC236}">
                    <a16:creationId xmlns:a16="http://schemas.microsoft.com/office/drawing/2014/main" id="{5FC4AB6A-9B80-3123-C2CE-B1219C827268}"/>
                  </a:ext>
                </a:extLst>
              </p:cNvPr>
              <p:cNvSpPr/>
              <p:nvPr/>
            </p:nvSpPr>
            <p:spPr>
              <a:xfrm>
                <a:off x="3671706" y="4981680"/>
                <a:ext cx="1879600" cy="34555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Engine</a:t>
                </a:r>
                <a:endParaRPr lang="en-CA" b="1" dirty="0"/>
              </a:p>
            </p:txBody>
          </p:sp>
        </p:grpSp>
        <p:sp>
          <p:nvSpPr>
            <p:cNvPr id="36" name="Rectangle 35">
              <a:extLst>
                <a:ext uri="{FF2B5EF4-FFF2-40B4-BE49-F238E27FC236}">
                  <a16:creationId xmlns:a16="http://schemas.microsoft.com/office/drawing/2014/main" id="{B150BF8A-6046-AE7F-D5B1-2DA9E137AD98}"/>
                </a:ext>
              </a:extLst>
            </p:cNvPr>
            <p:cNvSpPr/>
            <p:nvPr/>
          </p:nvSpPr>
          <p:spPr>
            <a:xfrm>
              <a:off x="4763906" y="3687461"/>
              <a:ext cx="1879600" cy="60113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start (): void</a:t>
              </a:r>
              <a:endParaRPr lang="en-CA" dirty="0"/>
            </a:p>
          </p:txBody>
        </p:sp>
      </p:grpSp>
      <p:grpSp>
        <p:nvGrpSpPr>
          <p:cNvPr id="39" name="Group 38">
            <a:extLst>
              <a:ext uri="{FF2B5EF4-FFF2-40B4-BE49-F238E27FC236}">
                <a16:creationId xmlns:a16="http://schemas.microsoft.com/office/drawing/2014/main" id="{0572D1A2-8DEB-A77B-32BD-58D34AB8EB2D}"/>
              </a:ext>
            </a:extLst>
          </p:cNvPr>
          <p:cNvGrpSpPr/>
          <p:nvPr/>
        </p:nvGrpSpPr>
        <p:grpSpPr>
          <a:xfrm>
            <a:off x="3845378" y="4671765"/>
            <a:ext cx="1879600" cy="1547227"/>
            <a:chOff x="4763906" y="2741368"/>
            <a:chExt cx="1879600" cy="1547227"/>
          </a:xfrm>
          <a:effectLst>
            <a:outerShdw blurRad="50800" dist="50800" dir="2700000" algn="ctr" rotWithShape="0">
              <a:schemeClr val="tx1"/>
            </a:outerShdw>
          </a:effectLst>
        </p:grpSpPr>
        <p:grpSp>
          <p:nvGrpSpPr>
            <p:cNvPr id="41" name="Group 40">
              <a:extLst>
                <a:ext uri="{FF2B5EF4-FFF2-40B4-BE49-F238E27FC236}">
                  <a16:creationId xmlns:a16="http://schemas.microsoft.com/office/drawing/2014/main" id="{970F97C3-0D9F-D9CC-8D79-D93C0A567944}"/>
                </a:ext>
              </a:extLst>
            </p:cNvPr>
            <p:cNvGrpSpPr/>
            <p:nvPr/>
          </p:nvGrpSpPr>
          <p:grpSpPr>
            <a:xfrm>
              <a:off x="4763906" y="2741368"/>
              <a:ext cx="1879600" cy="945839"/>
              <a:chOff x="3671706" y="4981680"/>
              <a:chExt cx="1879600" cy="945839"/>
            </a:xfrm>
            <a:solidFill>
              <a:schemeClr val="bg1">
                <a:lumMod val="50000"/>
              </a:schemeClr>
            </a:solidFill>
            <a:effectLst>
              <a:outerShdw blurRad="50800" dist="50800" dir="2700000" algn="ctr" rotWithShape="0">
                <a:schemeClr val="tx1"/>
              </a:outerShdw>
            </a:effectLst>
          </p:grpSpPr>
          <p:sp>
            <p:nvSpPr>
              <p:cNvPr id="45" name="Rectangle 44">
                <a:extLst>
                  <a:ext uri="{FF2B5EF4-FFF2-40B4-BE49-F238E27FC236}">
                    <a16:creationId xmlns:a16="http://schemas.microsoft.com/office/drawing/2014/main" id="{4DC6BE68-821F-C3BF-ACC1-079FB8369968}"/>
                  </a:ext>
                </a:extLst>
              </p:cNvPr>
              <p:cNvSpPr/>
              <p:nvPr/>
            </p:nvSpPr>
            <p:spPr>
              <a:xfrm>
                <a:off x="3671706" y="5326385"/>
                <a:ext cx="1879600" cy="60113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Horn=@</a:t>
                </a:r>
              </a:p>
              <a:p>
                <a:r>
                  <a:rPr lang="en-US" dirty="0"/>
                  <a:t>Engine = @</a:t>
                </a:r>
              </a:p>
            </p:txBody>
          </p:sp>
          <p:sp>
            <p:nvSpPr>
              <p:cNvPr id="48" name="Rectangle 47">
                <a:extLst>
                  <a:ext uri="{FF2B5EF4-FFF2-40B4-BE49-F238E27FC236}">
                    <a16:creationId xmlns:a16="http://schemas.microsoft.com/office/drawing/2014/main" id="{2A0C471D-27E6-9005-5665-22B88ACFC15A}"/>
                  </a:ext>
                </a:extLst>
              </p:cNvPr>
              <p:cNvSpPr/>
              <p:nvPr/>
            </p:nvSpPr>
            <p:spPr>
              <a:xfrm>
                <a:off x="3671706" y="4981680"/>
                <a:ext cx="1879600" cy="34555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Car</a:t>
                </a:r>
                <a:endParaRPr lang="en-CA" b="1" dirty="0"/>
              </a:p>
            </p:txBody>
          </p:sp>
        </p:grpSp>
        <p:sp>
          <p:nvSpPr>
            <p:cNvPr id="42" name="Rectangle 41">
              <a:extLst>
                <a:ext uri="{FF2B5EF4-FFF2-40B4-BE49-F238E27FC236}">
                  <a16:creationId xmlns:a16="http://schemas.microsoft.com/office/drawing/2014/main" id="{3067D74C-5399-36B1-12DB-9169E6C2AE5C}"/>
                </a:ext>
              </a:extLst>
            </p:cNvPr>
            <p:cNvSpPr/>
            <p:nvPr/>
          </p:nvSpPr>
          <p:spPr>
            <a:xfrm>
              <a:off x="4763906" y="3687461"/>
              <a:ext cx="1879600" cy="601134"/>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dirty="0"/>
            </a:p>
          </p:txBody>
        </p:sp>
      </p:grpSp>
      <p:sp>
        <p:nvSpPr>
          <p:cNvPr id="7" name="Title 2">
            <a:extLst>
              <a:ext uri="{FF2B5EF4-FFF2-40B4-BE49-F238E27FC236}">
                <a16:creationId xmlns:a16="http://schemas.microsoft.com/office/drawing/2014/main" id="{744B1EF9-AE59-58BB-432A-4FDF733232C4}"/>
              </a:ext>
            </a:extLst>
          </p:cNvPr>
          <p:cNvSpPr txBox="1">
            <a:spLocks/>
          </p:cNvSpPr>
          <p:nvPr/>
        </p:nvSpPr>
        <p:spPr>
          <a:xfrm>
            <a:off x="484749" y="33627"/>
            <a:ext cx="10972800" cy="1143000"/>
          </a:xfrm>
          <a:prstGeom prst="rect">
            <a:avLst/>
          </a:prstGeom>
        </p:spPr>
        <p:txBody>
          <a:bodyPr/>
          <a:lst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Completed Memory diagram</a:t>
            </a:r>
          </a:p>
        </p:txBody>
      </p:sp>
      <p:sp>
        <p:nvSpPr>
          <p:cNvPr id="11" name="Rectangle 10">
            <a:extLst>
              <a:ext uri="{FF2B5EF4-FFF2-40B4-BE49-F238E27FC236}">
                <a16:creationId xmlns:a16="http://schemas.microsoft.com/office/drawing/2014/main" id="{506040DB-10AD-67A2-1B35-EC4CEF68E3B5}"/>
              </a:ext>
            </a:extLst>
          </p:cNvPr>
          <p:cNvSpPr/>
          <p:nvPr/>
        </p:nvSpPr>
        <p:spPr>
          <a:xfrm>
            <a:off x="312753" y="4305984"/>
            <a:ext cx="2400267" cy="365781"/>
          </a:xfrm>
          <a:prstGeom prst="rect">
            <a:avLst/>
          </a:prstGeom>
          <a:solidFill>
            <a:srgbClr val="00FF00">
              <a:alpha val="36863"/>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133" b="1" dirty="0">
                <a:solidFill>
                  <a:schemeClr val="bg1"/>
                </a:solidFill>
                <a:effectLst>
                  <a:outerShdw blurRad="38100" dist="38100" dir="2700000" algn="tl">
                    <a:srgbClr val="000000">
                      <a:alpha val="43137"/>
                    </a:srgbClr>
                  </a:outerShdw>
                </a:effectLst>
              </a:rPr>
              <a:t>engine = @</a:t>
            </a:r>
          </a:p>
        </p:txBody>
      </p:sp>
      <p:cxnSp>
        <p:nvCxnSpPr>
          <p:cNvPr id="12" name="Straight Arrow Connector 11">
            <a:extLst>
              <a:ext uri="{FF2B5EF4-FFF2-40B4-BE49-F238E27FC236}">
                <a16:creationId xmlns:a16="http://schemas.microsoft.com/office/drawing/2014/main" id="{8F95F95D-39E9-43E5-4C93-7FC392CB595C}"/>
              </a:ext>
            </a:extLst>
          </p:cNvPr>
          <p:cNvCxnSpPr>
            <a:cxnSpLocks/>
          </p:cNvCxnSpPr>
          <p:nvPr/>
        </p:nvCxnSpPr>
        <p:spPr>
          <a:xfrm flipV="1">
            <a:off x="1620845" y="2161781"/>
            <a:ext cx="4846178" cy="2355457"/>
          </a:xfrm>
          <a:prstGeom prst="straightConnector1">
            <a:avLst/>
          </a:prstGeom>
          <a:ln w="5715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66B3069-BD46-3654-69DC-2466E6F09401}"/>
              </a:ext>
            </a:extLst>
          </p:cNvPr>
          <p:cNvSpPr/>
          <p:nvPr/>
        </p:nvSpPr>
        <p:spPr>
          <a:xfrm>
            <a:off x="332556" y="4850182"/>
            <a:ext cx="2400267" cy="365781"/>
          </a:xfrm>
          <a:prstGeom prst="rect">
            <a:avLst/>
          </a:prstGeom>
          <a:solidFill>
            <a:srgbClr val="00FF00">
              <a:alpha val="36863"/>
            </a:srgbClr>
          </a:solidFill>
          <a:ln>
            <a:solidFill>
              <a:srgbClr val="00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133" b="1" dirty="0">
                <a:solidFill>
                  <a:schemeClr val="bg1"/>
                </a:solidFill>
                <a:effectLst>
                  <a:outerShdw blurRad="38100" dist="38100" dir="2700000" algn="tl">
                    <a:srgbClr val="000000">
                      <a:alpha val="43137"/>
                    </a:srgbClr>
                  </a:outerShdw>
                </a:effectLst>
              </a:rPr>
              <a:t>car = @</a:t>
            </a:r>
          </a:p>
        </p:txBody>
      </p:sp>
      <p:cxnSp>
        <p:nvCxnSpPr>
          <p:cNvPr id="15" name="Straight Arrow Connector 14">
            <a:extLst>
              <a:ext uri="{FF2B5EF4-FFF2-40B4-BE49-F238E27FC236}">
                <a16:creationId xmlns:a16="http://schemas.microsoft.com/office/drawing/2014/main" id="{F1B92A35-8252-5B52-A10D-AB618A5C6AA1}"/>
              </a:ext>
            </a:extLst>
          </p:cNvPr>
          <p:cNvCxnSpPr>
            <a:cxnSpLocks/>
          </p:cNvCxnSpPr>
          <p:nvPr/>
        </p:nvCxnSpPr>
        <p:spPr>
          <a:xfrm>
            <a:off x="1291940" y="5016343"/>
            <a:ext cx="2553438" cy="136266"/>
          </a:xfrm>
          <a:prstGeom prst="straightConnector1">
            <a:avLst/>
          </a:prstGeom>
          <a:ln w="5715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70F115-369C-AC7B-860E-2EC6F3BF12BF}"/>
              </a:ext>
            </a:extLst>
          </p:cNvPr>
          <p:cNvCxnSpPr>
            <a:cxnSpLocks/>
          </p:cNvCxnSpPr>
          <p:nvPr/>
        </p:nvCxnSpPr>
        <p:spPr>
          <a:xfrm flipH="1" flipV="1">
            <a:off x="4194452" y="2573507"/>
            <a:ext cx="494988" cy="2579102"/>
          </a:xfrm>
          <a:prstGeom prst="straightConnector1">
            <a:avLst/>
          </a:prstGeom>
          <a:ln w="57150">
            <a:solidFill>
              <a:schemeClr val="bg1"/>
            </a:solidFill>
            <a:tailEnd type="arrow"/>
          </a:ln>
          <a:effectLst>
            <a:glow rad="101600">
              <a:srgbClr val="43FC24">
                <a:alpha val="60000"/>
              </a:srgbClr>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E8976B-8BE2-6477-741A-CEB22C052DB2}"/>
              </a:ext>
            </a:extLst>
          </p:cNvPr>
          <p:cNvCxnSpPr>
            <a:cxnSpLocks/>
          </p:cNvCxnSpPr>
          <p:nvPr/>
        </p:nvCxnSpPr>
        <p:spPr>
          <a:xfrm flipV="1">
            <a:off x="4965192" y="2832750"/>
            <a:ext cx="2490171" cy="2591458"/>
          </a:xfrm>
          <a:prstGeom prst="straightConnector1">
            <a:avLst/>
          </a:prstGeom>
          <a:ln w="57150">
            <a:solidFill>
              <a:schemeClr val="bg1"/>
            </a:solidFill>
            <a:tailEnd type="arrow"/>
          </a:ln>
          <a:effectLst>
            <a:glow rad="101600">
              <a:srgbClr val="43FC24">
                <a:alpha val="60000"/>
              </a:srgbClr>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99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33CE76D-9308-D9F1-F122-1E77F5C5745E}"/>
              </a:ext>
            </a:extLst>
          </p:cNvPr>
          <p:cNvSpPr>
            <a:spLocks noGrp="1"/>
          </p:cNvSpPr>
          <p:nvPr>
            <p:ph type="body" sz="quarter" idx="10"/>
          </p:nvPr>
        </p:nvSpPr>
        <p:spPr>
          <a:xfrm>
            <a:off x="998008" y="928947"/>
            <a:ext cx="10195984" cy="5450416"/>
          </a:xfrm>
        </p:spPr>
        <p:txBody>
          <a:bodyPr/>
          <a:lstStyle/>
          <a:p>
            <a:r>
              <a:rPr lang="en-US" dirty="0"/>
              <a:t>Once the JVM sees </a:t>
            </a:r>
            <a:r>
              <a:rPr lang="en-US" dirty="0">
                <a:effectLst>
                  <a:glow rad="101600">
                    <a:srgbClr val="FF00FF">
                      <a:alpha val="60000"/>
                    </a:srgbClr>
                  </a:glow>
                  <a:outerShdw blurRad="38100" dist="38100" dir="2700000" algn="tl">
                    <a:srgbClr val="000000">
                      <a:alpha val="43137"/>
                    </a:srgbClr>
                  </a:outerShdw>
                </a:effectLst>
              </a:rPr>
              <a:t>new</a:t>
            </a:r>
            <a:r>
              <a:rPr lang="en-US" dirty="0"/>
              <a:t>, it is going to instantiate an object, run the constructor, AND, </a:t>
            </a:r>
            <a:r>
              <a:rPr lang="en-US" dirty="0">
                <a:effectLst>
                  <a:glow rad="101600">
                    <a:srgbClr val="FF00FF">
                      <a:alpha val="60000"/>
                    </a:srgbClr>
                  </a:glow>
                  <a:outerShdw blurRad="38100" dist="38100" dir="2700000" algn="tl">
                    <a:srgbClr val="000000">
                      <a:alpha val="43137"/>
                    </a:srgbClr>
                  </a:outerShdw>
                </a:effectLst>
              </a:rPr>
              <a:t>return the address of the object</a:t>
            </a:r>
            <a:endParaRPr lang="en-CA" dirty="0">
              <a:effectLst>
                <a:glow rad="101600">
                  <a:srgbClr val="FF00FF">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2B3542C8-8477-9240-4EAD-B39E67B379E6}"/>
              </a:ext>
            </a:extLst>
          </p:cNvPr>
          <p:cNvSpPr>
            <a:spLocks noGrp="1"/>
          </p:cNvSpPr>
          <p:nvPr>
            <p:ph type="title"/>
          </p:nvPr>
        </p:nvSpPr>
        <p:spPr/>
        <p:txBody>
          <a:bodyPr/>
          <a:lstStyle/>
          <a:p>
            <a:r>
              <a:rPr lang="en-US" dirty="0"/>
              <a:t>Important to know</a:t>
            </a:r>
            <a:endParaRPr lang="en-CA" dirty="0"/>
          </a:p>
        </p:txBody>
      </p:sp>
      <p:pic>
        <p:nvPicPr>
          <p:cNvPr id="6" name="Picture 5">
            <a:extLst>
              <a:ext uri="{FF2B5EF4-FFF2-40B4-BE49-F238E27FC236}">
                <a16:creationId xmlns:a16="http://schemas.microsoft.com/office/drawing/2014/main" id="{BD7715BD-E527-C1D6-FCB6-056A5A7F2D2A}"/>
              </a:ext>
            </a:extLst>
          </p:cNvPr>
          <p:cNvPicPr>
            <a:picLocks noChangeAspect="1"/>
          </p:cNvPicPr>
          <p:nvPr/>
        </p:nvPicPr>
        <p:blipFill>
          <a:blip r:embed="rId3"/>
          <a:stretch>
            <a:fillRect/>
          </a:stretch>
        </p:blipFill>
        <p:spPr>
          <a:xfrm>
            <a:off x="530469" y="4178808"/>
            <a:ext cx="5673207" cy="1750245"/>
          </a:xfrm>
          <a:prstGeom prst="rect">
            <a:avLst/>
          </a:prstGeom>
        </p:spPr>
      </p:pic>
      <p:sp>
        <p:nvSpPr>
          <p:cNvPr id="7" name="TextBox 6">
            <a:extLst>
              <a:ext uri="{FF2B5EF4-FFF2-40B4-BE49-F238E27FC236}">
                <a16:creationId xmlns:a16="http://schemas.microsoft.com/office/drawing/2014/main" id="{906C9FF0-C03A-557B-8DA5-F02634DF0B3E}"/>
              </a:ext>
            </a:extLst>
          </p:cNvPr>
          <p:cNvSpPr txBox="1"/>
          <p:nvPr/>
        </p:nvSpPr>
        <p:spPr>
          <a:xfrm>
            <a:off x="3083608" y="2975589"/>
            <a:ext cx="4764024" cy="646331"/>
          </a:xfrm>
          <a:prstGeom prst="rect">
            <a:avLst/>
          </a:prstGeom>
          <a:noFill/>
        </p:spPr>
        <p:txBody>
          <a:bodyPr wrap="square" rtlCol="0">
            <a:spAutoFit/>
          </a:bodyPr>
          <a:lstStyle/>
          <a:p>
            <a:pPr algn="l"/>
            <a:r>
              <a:rPr lang="en-US" b="1" dirty="0">
                <a:solidFill>
                  <a:schemeClr val="bg1"/>
                </a:solidFill>
              </a:rPr>
              <a:t>The returns the address of the Horn object which we put in the horn variable</a:t>
            </a:r>
            <a:endParaRPr lang="en-CA" b="1" dirty="0" err="1">
              <a:solidFill>
                <a:schemeClr val="bg1"/>
              </a:solidFill>
            </a:endParaRPr>
          </a:p>
        </p:txBody>
      </p:sp>
      <p:cxnSp>
        <p:nvCxnSpPr>
          <p:cNvPr id="8" name="Straight Arrow Connector 7">
            <a:extLst>
              <a:ext uri="{FF2B5EF4-FFF2-40B4-BE49-F238E27FC236}">
                <a16:creationId xmlns:a16="http://schemas.microsoft.com/office/drawing/2014/main" id="{AC370D73-70D2-6257-142A-BFD05414F370}"/>
              </a:ext>
            </a:extLst>
          </p:cNvPr>
          <p:cNvCxnSpPr>
            <a:cxnSpLocks/>
            <a:stCxn id="7" idx="1"/>
          </p:cNvCxnSpPr>
          <p:nvPr/>
        </p:nvCxnSpPr>
        <p:spPr>
          <a:xfrm flipH="1">
            <a:off x="2560320" y="3298755"/>
            <a:ext cx="523288" cy="108122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278FA2-B4D6-C5DE-F2AF-5D1AE58198C2}"/>
              </a:ext>
            </a:extLst>
          </p:cNvPr>
          <p:cNvSpPr txBox="1"/>
          <p:nvPr/>
        </p:nvSpPr>
        <p:spPr>
          <a:xfrm>
            <a:off x="6482899" y="3568806"/>
            <a:ext cx="4764024" cy="646331"/>
          </a:xfrm>
          <a:prstGeom prst="rect">
            <a:avLst/>
          </a:prstGeom>
          <a:noFill/>
        </p:spPr>
        <p:txBody>
          <a:bodyPr wrap="square" rtlCol="0">
            <a:spAutoFit/>
          </a:bodyPr>
          <a:lstStyle/>
          <a:p>
            <a:pPr algn="l"/>
            <a:r>
              <a:rPr lang="en-US" b="1" dirty="0">
                <a:solidFill>
                  <a:schemeClr val="bg1"/>
                </a:solidFill>
              </a:rPr>
              <a:t>Now, we’re passing the address of the Horn object to the constructor of the Car object.</a:t>
            </a:r>
            <a:endParaRPr lang="en-CA" b="1" dirty="0" err="1">
              <a:solidFill>
                <a:schemeClr val="bg1"/>
              </a:solidFill>
            </a:endParaRPr>
          </a:p>
        </p:txBody>
      </p:sp>
      <p:cxnSp>
        <p:nvCxnSpPr>
          <p:cNvPr id="12" name="Straight Arrow Connector 11">
            <a:extLst>
              <a:ext uri="{FF2B5EF4-FFF2-40B4-BE49-F238E27FC236}">
                <a16:creationId xmlns:a16="http://schemas.microsoft.com/office/drawing/2014/main" id="{DE590869-CA50-A755-51C7-AB1E35D29C8E}"/>
              </a:ext>
            </a:extLst>
          </p:cNvPr>
          <p:cNvCxnSpPr>
            <a:cxnSpLocks/>
            <a:stCxn id="11" idx="1"/>
          </p:cNvCxnSpPr>
          <p:nvPr/>
        </p:nvCxnSpPr>
        <p:spPr>
          <a:xfrm flipH="1">
            <a:off x="4645483" y="3891972"/>
            <a:ext cx="1837416" cy="853173"/>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E3698F-95D3-F5B9-53D7-908F931471E9}"/>
              </a:ext>
            </a:extLst>
          </p:cNvPr>
          <p:cNvSpPr txBox="1"/>
          <p:nvPr/>
        </p:nvSpPr>
        <p:spPr>
          <a:xfrm>
            <a:off x="6592071" y="4761346"/>
            <a:ext cx="4764024" cy="1477328"/>
          </a:xfrm>
          <a:prstGeom prst="rect">
            <a:avLst/>
          </a:prstGeom>
          <a:noFill/>
        </p:spPr>
        <p:txBody>
          <a:bodyPr wrap="square" rtlCol="0">
            <a:spAutoFit/>
          </a:bodyPr>
          <a:lstStyle/>
          <a:p>
            <a:pPr algn="l"/>
            <a:r>
              <a:rPr lang="en-US" b="1" dirty="0">
                <a:solidFill>
                  <a:schemeClr val="bg1"/>
                </a:solidFill>
              </a:rPr>
              <a:t>Here, we’re doing the exact same thing but we’re cutting out the need to store the address in a variable.  The new keyword will instantiate a Horn object and return the address of that object – Just like we held in the horn variable!</a:t>
            </a:r>
            <a:endParaRPr lang="en-CA" b="1" dirty="0" err="1">
              <a:solidFill>
                <a:schemeClr val="bg1"/>
              </a:solidFill>
            </a:endParaRPr>
          </a:p>
        </p:txBody>
      </p:sp>
      <p:cxnSp>
        <p:nvCxnSpPr>
          <p:cNvPr id="15" name="Straight Arrow Connector 14">
            <a:extLst>
              <a:ext uri="{FF2B5EF4-FFF2-40B4-BE49-F238E27FC236}">
                <a16:creationId xmlns:a16="http://schemas.microsoft.com/office/drawing/2014/main" id="{035FF22F-6E0E-59CE-06BA-E22ACA760179}"/>
              </a:ext>
            </a:extLst>
          </p:cNvPr>
          <p:cNvCxnSpPr>
            <a:cxnSpLocks/>
          </p:cNvCxnSpPr>
          <p:nvPr/>
        </p:nvCxnSpPr>
        <p:spPr>
          <a:xfrm flipH="1">
            <a:off x="4645483" y="4997041"/>
            <a:ext cx="1946588" cy="242896"/>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34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B66898-A47A-6481-36DD-039B4752A15F}"/>
              </a:ext>
            </a:extLst>
          </p:cNvPr>
          <p:cNvSpPr>
            <a:spLocks noGrp="1"/>
          </p:cNvSpPr>
          <p:nvPr>
            <p:ph type="title"/>
          </p:nvPr>
        </p:nvSpPr>
        <p:spPr/>
        <p:txBody>
          <a:bodyPr/>
          <a:lstStyle/>
          <a:p>
            <a:r>
              <a:rPr lang="en-US" dirty="0"/>
              <a:t>Week05:yourturn03.Start</a:t>
            </a:r>
            <a:br>
              <a:rPr lang="en-US" dirty="0"/>
            </a:br>
            <a:endParaRPr lang="en-CA" dirty="0"/>
          </a:p>
        </p:txBody>
      </p:sp>
      <p:sp>
        <p:nvSpPr>
          <p:cNvPr id="2" name="TextBox 1">
            <a:extLst>
              <a:ext uri="{FF2B5EF4-FFF2-40B4-BE49-F238E27FC236}">
                <a16:creationId xmlns:a16="http://schemas.microsoft.com/office/drawing/2014/main" id="{5EA36FFA-0BD9-A7F9-F2D8-CF7BA5437570}"/>
              </a:ext>
            </a:extLst>
          </p:cNvPr>
          <p:cNvSpPr txBox="1"/>
          <p:nvPr/>
        </p:nvSpPr>
        <p:spPr>
          <a:xfrm>
            <a:off x="10471355" y="6488668"/>
            <a:ext cx="1246239" cy="369332"/>
          </a:xfrm>
          <a:prstGeom prst="rect">
            <a:avLst/>
          </a:prstGeom>
          <a:noFill/>
        </p:spPr>
        <p:txBody>
          <a:bodyPr wrap="none" rtlCol="0">
            <a:spAutoFit/>
          </a:bodyPr>
          <a:lstStyle/>
          <a:p>
            <a:pPr algn="l"/>
            <a:r>
              <a:rPr lang="en-US" b="1" dirty="0">
                <a:solidFill>
                  <a:schemeClr val="bg1"/>
                </a:solidFill>
              </a:rPr>
              <a:t>15 minutes</a:t>
            </a:r>
            <a:endParaRPr lang="en-CA" b="1" dirty="0" err="1">
              <a:solidFill>
                <a:schemeClr val="bg1"/>
              </a:solidFill>
            </a:endParaRPr>
          </a:p>
        </p:txBody>
      </p:sp>
    </p:spTree>
    <p:extLst>
      <p:ext uri="{BB962C8B-B14F-4D97-AF65-F5344CB8AC3E}">
        <p14:creationId xmlns:p14="http://schemas.microsoft.com/office/powerpoint/2010/main" val="1657637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BE323D-021E-D1CC-5EE4-97F87712E0CB}"/>
              </a:ext>
            </a:extLst>
          </p:cNvPr>
          <p:cNvSpPr>
            <a:spLocks noGrp="1"/>
          </p:cNvSpPr>
          <p:nvPr>
            <p:ph type="title"/>
          </p:nvPr>
        </p:nvSpPr>
        <p:spPr/>
        <p:txBody>
          <a:bodyPr/>
          <a:lstStyle/>
          <a:p>
            <a:r>
              <a:rPr lang="en-US" dirty="0"/>
              <a:t>Try/Catch</a:t>
            </a:r>
            <a:endParaRPr lang="en-CA" dirty="0"/>
          </a:p>
        </p:txBody>
      </p:sp>
      <p:sp>
        <p:nvSpPr>
          <p:cNvPr id="5" name="Text Placeholder 4">
            <a:extLst>
              <a:ext uri="{FF2B5EF4-FFF2-40B4-BE49-F238E27FC236}">
                <a16:creationId xmlns:a16="http://schemas.microsoft.com/office/drawing/2014/main" id="{91756441-AA2B-50CE-E31D-A61D68C308AA}"/>
              </a:ext>
            </a:extLst>
          </p:cNvPr>
          <p:cNvSpPr>
            <a:spLocks noGrp="1"/>
          </p:cNvSpPr>
          <p:nvPr>
            <p:ph type="body" sz="quarter" idx="11"/>
          </p:nvPr>
        </p:nvSpPr>
        <p:spPr/>
        <p:txBody>
          <a:bodyPr/>
          <a:lstStyle/>
          <a:p>
            <a:r>
              <a:rPr lang="en-US" dirty="0" err="1"/>
              <a:t>trycatch.Start</a:t>
            </a:r>
            <a:endParaRPr lang="en-CA" dirty="0"/>
          </a:p>
        </p:txBody>
      </p:sp>
    </p:spTree>
    <p:extLst>
      <p:ext uri="{BB962C8B-B14F-4D97-AF65-F5344CB8AC3E}">
        <p14:creationId xmlns:p14="http://schemas.microsoft.com/office/powerpoint/2010/main" val="3929119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384D-2EA5-C656-E0A6-F3D90E7587FC}"/>
              </a:ext>
            </a:extLst>
          </p:cNvPr>
          <p:cNvSpPr>
            <a:spLocks noGrp="1"/>
          </p:cNvSpPr>
          <p:nvPr>
            <p:ph type="title"/>
          </p:nvPr>
        </p:nvSpPr>
        <p:spPr/>
        <p:txBody>
          <a:bodyPr/>
          <a:lstStyle/>
          <a:p>
            <a:r>
              <a:rPr lang="en-US" dirty="0"/>
              <a:t>Let’s build a Circus</a:t>
            </a:r>
            <a:endParaRPr lang="en-CA" dirty="0"/>
          </a:p>
        </p:txBody>
      </p:sp>
      <p:sp>
        <p:nvSpPr>
          <p:cNvPr id="4" name="Text Placeholder 3">
            <a:extLst>
              <a:ext uri="{FF2B5EF4-FFF2-40B4-BE49-F238E27FC236}">
                <a16:creationId xmlns:a16="http://schemas.microsoft.com/office/drawing/2014/main" id="{163B199F-9A6F-3957-9E8B-AF4F681DADCF}"/>
              </a:ext>
            </a:extLst>
          </p:cNvPr>
          <p:cNvSpPr>
            <a:spLocks noGrp="1"/>
          </p:cNvSpPr>
          <p:nvPr>
            <p:ph type="body" sz="quarter" idx="11"/>
          </p:nvPr>
        </p:nvSpPr>
        <p:spPr/>
        <p:txBody>
          <a:bodyPr/>
          <a:lstStyle/>
          <a:p>
            <a:r>
              <a:rPr lang="en-US" dirty="0"/>
              <a:t>Week-05:circus:Start</a:t>
            </a:r>
          </a:p>
        </p:txBody>
      </p:sp>
    </p:spTree>
    <p:extLst>
      <p:ext uri="{BB962C8B-B14F-4D97-AF65-F5344CB8AC3E}">
        <p14:creationId xmlns:p14="http://schemas.microsoft.com/office/powerpoint/2010/main" val="3504289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we built an Enumerated Type</a:t>
            </a:r>
            <a:endParaRPr lang="en-CA" dirty="0"/>
          </a:p>
        </p:txBody>
      </p:sp>
      <p:sp>
        <p:nvSpPr>
          <p:cNvPr id="3" name="Content Placeholder 2"/>
          <p:cNvSpPr>
            <a:spLocks noGrp="1"/>
          </p:cNvSpPr>
          <p:nvPr>
            <p:ph idx="1"/>
          </p:nvPr>
        </p:nvSpPr>
        <p:spPr/>
        <p:txBody>
          <a:bodyPr/>
          <a:lstStyle/>
          <a:p>
            <a:endParaRPr lang="en-CA"/>
          </a:p>
        </p:txBody>
      </p:sp>
      <p:pic>
        <p:nvPicPr>
          <p:cNvPr id="4" name="Picture 3"/>
          <p:cNvPicPr>
            <a:picLocks noChangeAspect="1"/>
          </p:cNvPicPr>
          <p:nvPr/>
        </p:nvPicPr>
        <p:blipFill>
          <a:blip r:embed="rId2"/>
          <a:stretch>
            <a:fillRect/>
          </a:stretch>
        </p:blipFill>
        <p:spPr>
          <a:xfrm>
            <a:off x="2615899" y="2534843"/>
            <a:ext cx="6960203" cy="1788315"/>
          </a:xfrm>
          <a:prstGeom prst="rect">
            <a:avLst/>
          </a:prstGeom>
        </p:spPr>
      </p:pic>
    </p:spTree>
    <p:extLst>
      <p:ext uri="{BB962C8B-B14F-4D97-AF65-F5344CB8AC3E}">
        <p14:creationId xmlns:p14="http://schemas.microsoft.com/office/powerpoint/2010/main" val="849804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288021" y="3519083"/>
            <a:ext cx="1152128" cy="967623"/>
            <a:chOff x="6588224" y="3435846"/>
            <a:chExt cx="936104" cy="792088"/>
          </a:xfrm>
        </p:grpSpPr>
        <p:sp>
          <p:nvSpPr>
            <p:cNvPr id="14" name="Rectangle 13"/>
            <p:cNvSpPr/>
            <p:nvPr/>
          </p:nvSpPr>
          <p:spPr>
            <a:xfrm>
              <a:off x="6588224" y="3435846"/>
              <a:ext cx="936104" cy="21602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15" name="Rectangle 14"/>
            <p:cNvSpPr/>
            <p:nvPr/>
          </p:nvSpPr>
          <p:spPr>
            <a:xfrm>
              <a:off x="6588224" y="3651870"/>
              <a:ext cx="936104" cy="5760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a:p>
          </p:txBody>
        </p:sp>
      </p:grpSp>
      <p:pic>
        <p:nvPicPr>
          <p:cNvPr id="13" name="Picture 12"/>
          <p:cNvPicPr>
            <a:picLocks noChangeAspect="1"/>
          </p:cNvPicPr>
          <p:nvPr/>
        </p:nvPicPr>
        <p:blipFill rotWithShape="1">
          <a:blip r:embed="rId2"/>
          <a:srcRect r="71647" b="61857"/>
          <a:stretch/>
        </p:blipFill>
        <p:spPr>
          <a:xfrm>
            <a:off x="6586586" y="3602505"/>
            <a:ext cx="584413" cy="960107"/>
          </a:xfrm>
          <a:prstGeom prst="rect">
            <a:avLst/>
          </a:prstGeom>
        </p:spPr>
      </p:pic>
      <p:sp>
        <p:nvSpPr>
          <p:cNvPr id="20" name="Rectangle 19"/>
          <p:cNvSpPr/>
          <p:nvPr/>
        </p:nvSpPr>
        <p:spPr>
          <a:xfrm>
            <a:off x="143339" y="4197085"/>
            <a:ext cx="2400267" cy="250416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1" name="Rectangle 20"/>
          <p:cNvSpPr/>
          <p:nvPr/>
        </p:nvSpPr>
        <p:spPr>
          <a:xfrm>
            <a:off x="191344" y="6183020"/>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a1=@</a:t>
            </a:r>
            <a:endParaRPr lang="en-CA" sz="2400" b="1" dirty="0">
              <a:solidFill>
                <a:schemeClr val="tx1"/>
              </a:solidFill>
            </a:endParaRPr>
          </a:p>
        </p:txBody>
      </p:sp>
      <p:cxnSp>
        <p:nvCxnSpPr>
          <p:cNvPr id="23" name="Straight Arrow Connector 22"/>
          <p:cNvCxnSpPr/>
          <p:nvPr/>
        </p:nvCxnSpPr>
        <p:spPr>
          <a:xfrm flipV="1">
            <a:off x="2111557" y="4296328"/>
            <a:ext cx="4176464" cy="2126720"/>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3"/>
          <a:stretch>
            <a:fillRect/>
          </a:stretch>
        </p:blipFill>
        <p:spPr>
          <a:xfrm>
            <a:off x="4559830" y="836712"/>
            <a:ext cx="6381033" cy="518205"/>
          </a:xfrm>
          <a:prstGeom prst="rect">
            <a:avLst/>
          </a:prstGeom>
        </p:spPr>
      </p:pic>
    </p:spTree>
    <p:extLst>
      <p:ext uri="{BB962C8B-B14F-4D97-AF65-F5344CB8AC3E}">
        <p14:creationId xmlns:p14="http://schemas.microsoft.com/office/powerpoint/2010/main" val="13485604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288021" y="3519083"/>
            <a:ext cx="1152128" cy="967623"/>
            <a:chOff x="6588224" y="3435846"/>
            <a:chExt cx="936104" cy="792088"/>
          </a:xfrm>
        </p:grpSpPr>
        <p:sp>
          <p:nvSpPr>
            <p:cNvPr id="14" name="Rectangle 13"/>
            <p:cNvSpPr/>
            <p:nvPr/>
          </p:nvSpPr>
          <p:spPr>
            <a:xfrm>
              <a:off x="6588224" y="3435846"/>
              <a:ext cx="936104" cy="21602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15" name="Rectangle 14"/>
            <p:cNvSpPr/>
            <p:nvPr/>
          </p:nvSpPr>
          <p:spPr>
            <a:xfrm>
              <a:off x="6588224" y="3651870"/>
              <a:ext cx="936104" cy="5760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a:p>
          </p:txBody>
        </p:sp>
      </p:grpSp>
      <p:pic>
        <p:nvPicPr>
          <p:cNvPr id="13" name="Picture 12"/>
          <p:cNvPicPr>
            <a:picLocks noChangeAspect="1"/>
          </p:cNvPicPr>
          <p:nvPr/>
        </p:nvPicPr>
        <p:blipFill rotWithShape="1">
          <a:blip r:embed="rId2"/>
          <a:srcRect r="71647" b="61857"/>
          <a:stretch/>
        </p:blipFill>
        <p:spPr>
          <a:xfrm>
            <a:off x="6586586" y="3602505"/>
            <a:ext cx="584413" cy="960107"/>
          </a:xfrm>
          <a:prstGeom prst="rect">
            <a:avLst/>
          </a:prstGeom>
        </p:spPr>
      </p:pic>
      <p:sp>
        <p:nvSpPr>
          <p:cNvPr id="20" name="Rectangle 19"/>
          <p:cNvSpPr/>
          <p:nvPr/>
        </p:nvSpPr>
        <p:spPr>
          <a:xfrm>
            <a:off x="143339" y="4197085"/>
            <a:ext cx="2400267" cy="250416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1" name="Rectangle 20"/>
          <p:cNvSpPr/>
          <p:nvPr/>
        </p:nvSpPr>
        <p:spPr>
          <a:xfrm>
            <a:off x="191344" y="6183020"/>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a1=@</a:t>
            </a:r>
            <a:endParaRPr lang="en-CA" sz="2400" b="1" dirty="0">
              <a:solidFill>
                <a:schemeClr val="tx1"/>
              </a:solidFill>
            </a:endParaRPr>
          </a:p>
        </p:txBody>
      </p:sp>
      <p:cxnSp>
        <p:nvCxnSpPr>
          <p:cNvPr id="23" name="Straight Arrow Connector 22"/>
          <p:cNvCxnSpPr/>
          <p:nvPr/>
        </p:nvCxnSpPr>
        <p:spPr>
          <a:xfrm flipV="1">
            <a:off x="2111557" y="4296328"/>
            <a:ext cx="4176464" cy="2126720"/>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695733" y="637646"/>
            <a:ext cx="6048672" cy="1639225"/>
          </a:xfrm>
          <a:prstGeom prst="rect">
            <a:avLst/>
          </a:prstGeom>
          <a:gradFill flip="none" rotWithShape="1">
            <a:gsLst>
              <a:gs pos="0">
                <a:srgbClr val="FF00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rgbClr val="FFFF00"/>
                </a:solidFill>
                <a:effectLst>
                  <a:outerShdw blurRad="38100" dist="38100" dir="2700000" algn="tl">
                    <a:srgbClr val="000000">
                      <a:alpha val="43137"/>
                    </a:srgbClr>
                  </a:outerShdw>
                </a:effectLst>
              </a:rPr>
              <a:t>What will this print?</a:t>
            </a:r>
            <a:endParaRPr lang="en-CA" sz="2400" b="1" dirty="0">
              <a:solidFill>
                <a:srgbClr val="FFFF00"/>
              </a:solidFill>
              <a:effectLst>
                <a:outerShdw blurRad="38100" dist="38100" dir="2700000" algn="tl">
                  <a:srgbClr val="000000">
                    <a:alpha val="43137"/>
                  </a:srgbClr>
                </a:outerShdw>
              </a:effectLst>
            </a:endParaRPr>
          </a:p>
        </p:txBody>
      </p:sp>
      <p:sp>
        <p:nvSpPr>
          <p:cNvPr id="10" name="Rectangle 9"/>
          <p:cNvSpPr/>
          <p:nvPr/>
        </p:nvSpPr>
        <p:spPr>
          <a:xfrm>
            <a:off x="3695733" y="2341091"/>
            <a:ext cx="6048672" cy="1056117"/>
          </a:xfrm>
          <a:prstGeom prst="rect">
            <a:avLst/>
          </a:prstGeom>
          <a:gradFill flip="none" rotWithShape="1">
            <a:gsLst>
              <a:gs pos="0">
                <a:srgbClr val="0033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The address of the Animal Object</a:t>
            </a:r>
            <a:endParaRPr lang="en-CA" sz="2400" b="1"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stretch>
            <a:fillRect/>
          </a:stretch>
        </p:blipFill>
        <p:spPr>
          <a:xfrm>
            <a:off x="4879557" y="1314427"/>
            <a:ext cx="3414056" cy="487723"/>
          </a:xfrm>
          <a:prstGeom prst="rect">
            <a:avLst/>
          </a:prstGeom>
        </p:spPr>
      </p:pic>
    </p:spTree>
    <p:extLst>
      <p:ext uri="{BB962C8B-B14F-4D97-AF65-F5344CB8AC3E}">
        <p14:creationId xmlns:p14="http://schemas.microsoft.com/office/powerpoint/2010/main" val="169542139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288021" y="3519083"/>
            <a:ext cx="1152128" cy="967623"/>
            <a:chOff x="6588224" y="3435846"/>
            <a:chExt cx="936104" cy="792088"/>
          </a:xfrm>
        </p:grpSpPr>
        <p:sp>
          <p:nvSpPr>
            <p:cNvPr id="14" name="Rectangle 13"/>
            <p:cNvSpPr/>
            <p:nvPr/>
          </p:nvSpPr>
          <p:spPr>
            <a:xfrm>
              <a:off x="6588224" y="3435846"/>
              <a:ext cx="936104" cy="21602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15" name="Rectangle 14"/>
            <p:cNvSpPr/>
            <p:nvPr/>
          </p:nvSpPr>
          <p:spPr>
            <a:xfrm>
              <a:off x="6588224" y="3651870"/>
              <a:ext cx="936104" cy="5760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a:p>
          </p:txBody>
        </p:sp>
      </p:grpSp>
      <p:pic>
        <p:nvPicPr>
          <p:cNvPr id="13" name="Picture 12"/>
          <p:cNvPicPr>
            <a:picLocks noChangeAspect="1"/>
          </p:cNvPicPr>
          <p:nvPr/>
        </p:nvPicPr>
        <p:blipFill rotWithShape="1">
          <a:blip r:embed="rId2"/>
          <a:srcRect r="71647" b="61857"/>
          <a:stretch/>
        </p:blipFill>
        <p:spPr>
          <a:xfrm>
            <a:off x="6586586" y="3602505"/>
            <a:ext cx="584413" cy="960107"/>
          </a:xfrm>
          <a:prstGeom prst="rect">
            <a:avLst/>
          </a:prstGeom>
        </p:spPr>
      </p:pic>
      <p:sp>
        <p:nvSpPr>
          <p:cNvPr id="20" name="Rectangle 19"/>
          <p:cNvSpPr/>
          <p:nvPr/>
        </p:nvSpPr>
        <p:spPr>
          <a:xfrm>
            <a:off x="143339" y="4197085"/>
            <a:ext cx="2400267" cy="250416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1" name="Rectangle 20"/>
          <p:cNvSpPr/>
          <p:nvPr/>
        </p:nvSpPr>
        <p:spPr>
          <a:xfrm>
            <a:off x="191344" y="6183020"/>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a1=@</a:t>
            </a:r>
            <a:endParaRPr lang="en-CA" sz="2400" b="1" dirty="0">
              <a:solidFill>
                <a:schemeClr val="tx1"/>
              </a:solidFill>
            </a:endParaRPr>
          </a:p>
        </p:txBody>
      </p:sp>
      <p:cxnSp>
        <p:nvCxnSpPr>
          <p:cNvPr id="23" name="Straight Arrow Connector 22"/>
          <p:cNvCxnSpPr/>
          <p:nvPr/>
        </p:nvCxnSpPr>
        <p:spPr>
          <a:xfrm flipV="1">
            <a:off x="2111557" y="4296328"/>
            <a:ext cx="4176464" cy="2126720"/>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695733" y="637647"/>
            <a:ext cx="6048672" cy="1056117"/>
          </a:xfrm>
          <a:prstGeom prst="rect">
            <a:avLst/>
          </a:prstGeom>
          <a:gradFill flip="none" rotWithShape="1">
            <a:gsLst>
              <a:gs pos="0">
                <a:srgbClr val="FF00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rPr>
              <a:t>How can we tell what kind of animal it is?</a:t>
            </a:r>
            <a:endParaRPr lang="en-CA" sz="2400" b="1" dirty="0">
              <a:solidFill>
                <a:srgbClr val="FFFF00"/>
              </a:solidFill>
              <a:effectLst>
                <a:outerShdw blurRad="38100" dist="38100" dir="2700000" algn="tl">
                  <a:srgbClr val="000000">
                    <a:alpha val="43137"/>
                  </a:srgbClr>
                </a:outerShdw>
              </a:effectLst>
            </a:endParaRPr>
          </a:p>
        </p:txBody>
      </p:sp>
      <p:grpSp>
        <p:nvGrpSpPr>
          <p:cNvPr id="6" name="Group 5"/>
          <p:cNvGrpSpPr/>
          <p:nvPr/>
        </p:nvGrpSpPr>
        <p:grpSpPr>
          <a:xfrm>
            <a:off x="3695733" y="1759240"/>
            <a:ext cx="6048672" cy="1056117"/>
            <a:chOff x="2771800" y="1319430"/>
            <a:chExt cx="4536504" cy="792088"/>
          </a:xfrm>
        </p:grpSpPr>
        <p:sp>
          <p:nvSpPr>
            <p:cNvPr id="10" name="Rectangle 9"/>
            <p:cNvSpPr/>
            <p:nvPr/>
          </p:nvSpPr>
          <p:spPr>
            <a:xfrm>
              <a:off x="2771800" y="1319430"/>
              <a:ext cx="4536504" cy="792088"/>
            </a:xfrm>
            <a:prstGeom prst="rect">
              <a:avLst/>
            </a:prstGeom>
            <a:gradFill flip="none" rotWithShape="1">
              <a:gsLst>
                <a:gs pos="0">
                  <a:srgbClr val="0033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stretch>
              <a:fillRect/>
            </a:stretch>
          </p:blipFill>
          <p:spPr>
            <a:xfrm>
              <a:off x="2849112" y="1538271"/>
              <a:ext cx="4381880" cy="365792"/>
            </a:xfrm>
            <a:prstGeom prst="rect">
              <a:avLst/>
            </a:prstGeom>
          </p:spPr>
        </p:pic>
      </p:grpSp>
    </p:spTree>
    <p:extLst>
      <p:ext uri="{BB962C8B-B14F-4D97-AF65-F5344CB8AC3E}">
        <p14:creationId xmlns:p14="http://schemas.microsoft.com/office/powerpoint/2010/main" val="102253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1" y="186499"/>
            <a:ext cx="10972800" cy="1143000"/>
          </a:xfrm>
        </p:spPr>
        <p:txBody>
          <a:bodyPr>
            <a:normAutofit fontScale="90000"/>
          </a:bodyPr>
          <a:lstStyle/>
          <a:p>
            <a:r>
              <a:rPr lang="en-US" dirty="0"/>
              <a:t>Objects can hold a reference to other Objects</a:t>
            </a:r>
            <a:endParaRPr lang="en-CA" dirty="0"/>
          </a:p>
        </p:txBody>
      </p:sp>
      <p:pic>
        <p:nvPicPr>
          <p:cNvPr id="4" name="Picture 2" descr="http://www.clker.com/cliparts/7/1/7/0/121617975042432093jcartier_cage.sv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371" y="1700809"/>
            <a:ext cx="3522944" cy="468943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007435" y="3813043"/>
            <a:ext cx="2208245" cy="1638109"/>
            <a:chOff x="6588224" y="3435846"/>
            <a:chExt cx="936104" cy="792088"/>
          </a:xfrm>
        </p:grpSpPr>
        <p:sp>
          <p:nvSpPr>
            <p:cNvPr id="6" name="Rectangle 5"/>
            <p:cNvSpPr/>
            <p:nvPr/>
          </p:nvSpPr>
          <p:spPr>
            <a:xfrm>
              <a:off x="6588224" y="3435846"/>
              <a:ext cx="936104" cy="21602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7" name="Rectangle 6"/>
            <p:cNvSpPr/>
            <p:nvPr/>
          </p:nvSpPr>
          <p:spPr>
            <a:xfrm>
              <a:off x="6588224" y="3651870"/>
              <a:ext cx="936104" cy="5760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a:p>
          </p:txBody>
        </p:sp>
      </p:grpSp>
      <p:pic>
        <p:nvPicPr>
          <p:cNvPr id="8" name="Picture 7"/>
          <p:cNvPicPr>
            <a:picLocks noChangeAspect="1"/>
          </p:cNvPicPr>
          <p:nvPr/>
        </p:nvPicPr>
        <p:blipFill rotWithShape="1">
          <a:blip r:embed="rId3"/>
          <a:srcRect r="71647" b="61857"/>
          <a:stretch/>
        </p:blipFill>
        <p:spPr>
          <a:xfrm>
            <a:off x="1670069" y="4130174"/>
            <a:ext cx="882977" cy="1450604"/>
          </a:xfrm>
          <a:prstGeom prst="rect">
            <a:avLst/>
          </a:prstGeom>
        </p:spPr>
      </p:pic>
      <p:sp>
        <p:nvSpPr>
          <p:cNvPr id="10" name="Rectangle 9"/>
          <p:cNvSpPr/>
          <p:nvPr/>
        </p:nvSpPr>
        <p:spPr>
          <a:xfrm>
            <a:off x="6384032" y="2853244"/>
            <a:ext cx="2208245" cy="44675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Cage</a:t>
            </a:r>
            <a:endParaRPr lang="en-CA" sz="2133" b="1" dirty="0">
              <a:solidFill>
                <a:schemeClr val="tx1"/>
              </a:solidFill>
              <a:effectLst>
                <a:outerShdw blurRad="38100" dist="38100" dir="2700000" algn="tl">
                  <a:srgbClr val="000000">
                    <a:alpha val="43137"/>
                  </a:srgbClr>
                </a:outerShdw>
              </a:effectLst>
            </a:endParaRPr>
          </a:p>
        </p:txBody>
      </p:sp>
      <p:sp>
        <p:nvSpPr>
          <p:cNvPr id="11" name="Rectangle 10"/>
          <p:cNvSpPr/>
          <p:nvPr/>
        </p:nvSpPr>
        <p:spPr>
          <a:xfrm>
            <a:off x="6384032" y="3300001"/>
            <a:ext cx="2208245" cy="11913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 Animal</a:t>
            </a:r>
            <a:endParaRPr lang="en-CA" sz="2133" b="1" dirty="0">
              <a:solidFill>
                <a:schemeClr val="tx1"/>
              </a:solidFill>
              <a:effectLst>
                <a:outerShdw blurRad="38100" dist="38100" dir="2700000" algn="tl">
                  <a:srgbClr val="000000">
                    <a:alpha val="43137"/>
                  </a:srgbClr>
                </a:outerShdw>
              </a:effectLst>
            </a:endParaRPr>
          </a:p>
        </p:txBody>
      </p:sp>
      <p:sp>
        <p:nvSpPr>
          <p:cNvPr id="12" name="Rectangle 11"/>
          <p:cNvSpPr/>
          <p:nvPr/>
        </p:nvSpPr>
        <p:spPr>
          <a:xfrm>
            <a:off x="9552384" y="3748698"/>
            <a:ext cx="2208245" cy="44675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13" name="Rectangle 12"/>
          <p:cNvSpPr/>
          <p:nvPr/>
        </p:nvSpPr>
        <p:spPr>
          <a:xfrm>
            <a:off x="9552384" y="4195455"/>
            <a:ext cx="2208245" cy="11913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b="1" dirty="0">
              <a:solidFill>
                <a:schemeClr val="tx1"/>
              </a:solidFill>
              <a:effectLst>
                <a:outerShdw blurRad="38100" dist="38100" dir="2700000" algn="tl">
                  <a:srgbClr val="000000">
                    <a:alpha val="43137"/>
                  </a:srgbClr>
                </a:outerShdw>
              </a:effectLst>
            </a:endParaRPr>
          </a:p>
        </p:txBody>
      </p:sp>
      <p:cxnSp>
        <p:nvCxnSpPr>
          <p:cNvPr id="14" name="Straight Arrow Connector 13"/>
          <p:cNvCxnSpPr/>
          <p:nvPr/>
        </p:nvCxnSpPr>
        <p:spPr>
          <a:xfrm>
            <a:off x="8400256" y="3972076"/>
            <a:ext cx="1152128" cy="576064"/>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7" name="Equal 16"/>
          <p:cNvSpPr/>
          <p:nvPr/>
        </p:nvSpPr>
        <p:spPr>
          <a:xfrm>
            <a:off x="4367808" y="3140968"/>
            <a:ext cx="1632181" cy="115212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solidFill>
                <a:schemeClr val="tx1"/>
              </a:solidFill>
            </a:endParaRPr>
          </a:p>
        </p:txBody>
      </p:sp>
      <p:sp>
        <p:nvSpPr>
          <p:cNvPr id="18" name="TextBox 17"/>
          <p:cNvSpPr txBox="1"/>
          <p:nvPr/>
        </p:nvSpPr>
        <p:spPr>
          <a:xfrm>
            <a:off x="4367808" y="5511691"/>
            <a:ext cx="5472608" cy="830997"/>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rPr>
              <a:t>We would like our Animal objects be able to live in Cage objects…</a:t>
            </a:r>
            <a:endParaRPr lang="en-CA" sz="2400" b="1" dirty="0">
              <a:solidFill>
                <a:schemeClr val="bg1"/>
              </a:solidFill>
              <a:effectLst>
                <a:outerShdw blurRad="38100" dist="38100" dir="2700000" algn="tl">
                  <a:srgbClr val="000000">
                    <a:alpha val="43137"/>
                  </a:srgbClr>
                </a:outerShdw>
              </a:effectLst>
            </a:endParaRPr>
          </a:p>
        </p:txBody>
      </p:sp>
      <p:pic>
        <p:nvPicPr>
          <p:cNvPr id="15" name="Picture 14"/>
          <p:cNvPicPr>
            <a:picLocks noChangeAspect="1"/>
          </p:cNvPicPr>
          <p:nvPr/>
        </p:nvPicPr>
        <p:blipFill rotWithShape="1">
          <a:blip r:embed="rId3"/>
          <a:srcRect r="71647" b="61857"/>
          <a:stretch/>
        </p:blipFill>
        <p:spPr>
          <a:xfrm>
            <a:off x="10263024" y="4000549"/>
            <a:ext cx="882977" cy="1450604"/>
          </a:xfrm>
          <a:prstGeom prst="rect">
            <a:avLst/>
          </a:prstGeom>
        </p:spPr>
      </p:pic>
    </p:spTree>
    <p:extLst>
      <p:ext uri="{BB962C8B-B14F-4D97-AF65-F5344CB8AC3E}">
        <p14:creationId xmlns:p14="http://schemas.microsoft.com/office/powerpoint/2010/main" val="222767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www.clker.com/cliparts/7/1/7/0/121617975042432093jcartier_cage.sv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712" y="1604798"/>
            <a:ext cx="1410709" cy="18778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6288021" y="3519083"/>
            <a:ext cx="1152128" cy="967623"/>
            <a:chOff x="6588224" y="3435846"/>
            <a:chExt cx="936104" cy="792088"/>
          </a:xfrm>
        </p:grpSpPr>
        <p:sp>
          <p:nvSpPr>
            <p:cNvPr id="14" name="Rectangle 13"/>
            <p:cNvSpPr/>
            <p:nvPr/>
          </p:nvSpPr>
          <p:spPr>
            <a:xfrm>
              <a:off x="6588224" y="3435846"/>
              <a:ext cx="936104" cy="21602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15" name="Rectangle 14"/>
            <p:cNvSpPr/>
            <p:nvPr/>
          </p:nvSpPr>
          <p:spPr>
            <a:xfrm>
              <a:off x="6588224" y="3651870"/>
              <a:ext cx="936104" cy="5760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a:p>
          </p:txBody>
        </p:sp>
      </p:grpSp>
      <p:pic>
        <p:nvPicPr>
          <p:cNvPr id="13" name="Picture 12"/>
          <p:cNvPicPr>
            <a:picLocks noChangeAspect="1"/>
          </p:cNvPicPr>
          <p:nvPr/>
        </p:nvPicPr>
        <p:blipFill rotWithShape="1">
          <a:blip r:embed="rId3"/>
          <a:srcRect r="71647" b="61857"/>
          <a:stretch/>
        </p:blipFill>
        <p:spPr>
          <a:xfrm>
            <a:off x="6586586" y="3602505"/>
            <a:ext cx="584413" cy="960107"/>
          </a:xfrm>
          <a:prstGeom prst="rect">
            <a:avLst/>
          </a:prstGeom>
        </p:spPr>
      </p:pic>
      <p:sp>
        <p:nvSpPr>
          <p:cNvPr id="17" name="Rectangle 16"/>
          <p:cNvSpPr/>
          <p:nvPr/>
        </p:nvSpPr>
        <p:spPr>
          <a:xfrm>
            <a:off x="3647728" y="2513343"/>
            <a:ext cx="1122677" cy="384043"/>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a:t>animal</a:t>
            </a:r>
            <a:endParaRPr lang="en-CA" sz="2400" dirty="0"/>
          </a:p>
        </p:txBody>
      </p:sp>
      <p:cxnSp>
        <p:nvCxnSpPr>
          <p:cNvPr id="19" name="Straight Arrow Connector 18"/>
          <p:cNvCxnSpPr>
            <a:stCxn id="17" idx="3"/>
            <a:endCxn id="15" idx="1"/>
          </p:cNvCxnSpPr>
          <p:nvPr/>
        </p:nvCxnSpPr>
        <p:spPr>
          <a:xfrm>
            <a:off x="4770405" y="2705365"/>
            <a:ext cx="1517616" cy="1429479"/>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43339" y="4197085"/>
            <a:ext cx="2400267" cy="250416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1" name="Rectangle 20"/>
          <p:cNvSpPr/>
          <p:nvPr/>
        </p:nvSpPr>
        <p:spPr>
          <a:xfrm>
            <a:off x="191344" y="6183020"/>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a1=@</a:t>
            </a:r>
            <a:endParaRPr lang="en-CA" sz="2400" b="1" dirty="0">
              <a:solidFill>
                <a:schemeClr val="tx1"/>
              </a:solidFill>
            </a:endParaRPr>
          </a:p>
        </p:txBody>
      </p:sp>
      <p:cxnSp>
        <p:nvCxnSpPr>
          <p:cNvPr id="23" name="Straight Arrow Connector 22"/>
          <p:cNvCxnSpPr/>
          <p:nvPr/>
        </p:nvCxnSpPr>
        <p:spPr>
          <a:xfrm flipV="1">
            <a:off x="2111557" y="4296328"/>
            <a:ext cx="4176464" cy="2126720"/>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02811" y="5612538"/>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c1=@</a:t>
            </a:r>
            <a:endParaRPr lang="en-CA" sz="2400" b="1" dirty="0">
              <a:solidFill>
                <a:schemeClr val="tx1"/>
              </a:solidFill>
            </a:endParaRPr>
          </a:p>
        </p:txBody>
      </p:sp>
      <p:cxnSp>
        <p:nvCxnSpPr>
          <p:cNvPr id="27" name="Straight Arrow Connector 26"/>
          <p:cNvCxnSpPr/>
          <p:nvPr/>
        </p:nvCxnSpPr>
        <p:spPr>
          <a:xfrm flipV="1">
            <a:off x="1727800" y="3236713"/>
            <a:ext cx="2093859" cy="2558983"/>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4463820" y="573244"/>
            <a:ext cx="6381033" cy="518205"/>
          </a:xfrm>
          <a:prstGeom prst="rect">
            <a:avLst/>
          </a:prstGeom>
        </p:spPr>
      </p:pic>
      <p:pic>
        <p:nvPicPr>
          <p:cNvPr id="3" name="Picture 2"/>
          <p:cNvPicPr>
            <a:picLocks noChangeAspect="1"/>
          </p:cNvPicPr>
          <p:nvPr/>
        </p:nvPicPr>
        <p:blipFill>
          <a:blip r:embed="rId5"/>
          <a:stretch>
            <a:fillRect/>
          </a:stretch>
        </p:blipFill>
        <p:spPr>
          <a:xfrm>
            <a:off x="4463819" y="1174872"/>
            <a:ext cx="3657917" cy="467400"/>
          </a:xfrm>
          <a:prstGeom prst="rect">
            <a:avLst/>
          </a:prstGeom>
        </p:spPr>
      </p:pic>
    </p:spTree>
    <p:extLst>
      <p:ext uri="{BB962C8B-B14F-4D97-AF65-F5344CB8AC3E}">
        <p14:creationId xmlns:p14="http://schemas.microsoft.com/office/powerpoint/2010/main" val="2854607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www.clker.com/cliparts/7/1/7/0/121617975042432093jcartier_cage.sv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712" y="1604798"/>
            <a:ext cx="1410709" cy="18778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6288021" y="3519083"/>
            <a:ext cx="1152128" cy="967623"/>
            <a:chOff x="6588224" y="3435846"/>
            <a:chExt cx="936104" cy="792088"/>
          </a:xfrm>
        </p:grpSpPr>
        <p:sp>
          <p:nvSpPr>
            <p:cNvPr id="14" name="Rectangle 13"/>
            <p:cNvSpPr/>
            <p:nvPr/>
          </p:nvSpPr>
          <p:spPr>
            <a:xfrm>
              <a:off x="6588224" y="3435846"/>
              <a:ext cx="936104" cy="21602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15" name="Rectangle 14"/>
            <p:cNvSpPr/>
            <p:nvPr/>
          </p:nvSpPr>
          <p:spPr>
            <a:xfrm>
              <a:off x="6588224" y="3651870"/>
              <a:ext cx="936104" cy="5760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a:p>
          </p:txBody>
        </p:sp>
      </p:grpSp>
      <p:pic>
        <p:nvPicPr>
          <p:cNvPr id="13" name="Picture 12"/>
          <p:cNvPicPr>
            <a:picLocks noChangeAspect="1"/>
          </p:cNvPicPr>
          <p:nvPr/>
        </p:nvPicPr>
        <p:blipFill rotWithShape="1">
          <a:blip r:embed="rId3"/>
          <a:srcRect r="71647" b="61857"/>
          <a:stretch/>
        </p:blipFill>
        <p:spPr>
          <a:xfrm>
            <a:off x="6586586" y="3602505"/>
            <a:ext cx="584413" cy="960107"/>
          </a:xfrm>
          <a:prstGeom prst="rect">
            <a:avLst/>
          </a:prstGeom>
        </p:spPr>
      </p:pic>
      <p:sp>
        <p:nvSpPr>
          <p:cNvPr id="17" name="Rectangle 16"/>
          <p:cNvSpPr/>
          <p:nvPr/>
        </p:nvSpPr>
        <p:spPr>
          <a:xfrm>
            <a:off x="3647728" y="2513343"/>
            <a:ext cx="1122677" cy="384043"/>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a:t>animal</a:t>
            </a:r>
            <a:endParaRPr lang="en-CA" sz="2400" dirty="0"/>
          </a:p>
        </p:txBody>
      </p:sp>
      <p:cxnSp>
        <p:nvCxnSpPr>
          <p:cNvPr id="19" name="Straight Arrow Connector 18"/>
          <p:cNvCxnSpPr>
            <a:stCxn id="17" idx="3"/>
            <a:endCxn id="15" idx="1"/>
          </p:cNvCxnSpPr>
          <p:nvPr/>
        </p:nvCxnSpPr>
        <p:spPr>
          <a:xfrm>
            <a:off x="4770405" y="2705365"/>
            <a:ext cx="1517616" cy="1429479"/>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43339" y="4197085"/>
            <a:ext cx="2400267" cy="250416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1" name="Rectangle 20"/>
          <p:cNvSpPr/>
          <p:nvPr/>
        </p:nvSpPr>
        <p:spPr>
          <a:xfrm>
            <a:off x="191344" y="6183020"/>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a1=@</a:t>
            </a:r>
            <a:endParaRPr lang="en-CA" sz="2400" b="1" dirty="0">
              <a:solidFill>
                <a:schemeClr val="tx1"/>
              </a:solidFill>
            </a:endParaRPr>
          </a:p>
        </p:txBody>
      </p:sp>
      <p:cxnSp>
        <p:nvCxnSpPr>
          <p:cNvPr id="23" name="Straight Arrow Connector 22"/>
          <p:cNvCxnSpPr/>
          <p:nvPr/>
        </p:nvCxnSpPr>
        <p:spPr>
          <a:xfrm flipV="1">
            <a:off x="2111557" y="4296328"/>
            <a:ext cx="4176464" cy="2126720"/>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02811" y="5612538"/>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c1=@</a:t>
            </a:r>
            <a:endParaRPr lang="en-CA" sz="2400" b="1" dirty="0">
              <a:solidFill>
                <a:schemeClr val="tx1"/>
              </a:solidFill>
            </a:endParaRPr>
          </a:p>
        </p:txBody>
      </p:sp>
      <p:cxnSp>
        <p:nvCxnSpPr>
          <p:cNvPr id="27" name="Straight Arrow Connector 26"/>
          <p:cNvCxnSpPr/>
          <p:nvPr/>
        </p:nvCxnSpPr>
        <p:spPr>
          <a:xfrm flipV="1">
            <a:off x="1727800" y="3236713"/>
            <a:ext cx="2093859" cy="2558983"/>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327915" y="293270"/>
            <a:ext cx="6048672" cy="1056117"/>
          </a:xfrm>
          <a:prstGeom prst="rect">
            <a:avLst/>
          </a:prstGeom>
          <a:gradFill flip="none" rotWithShape="1">
            <a:gsLst>
              <a:gs pos="0">
                <a:srgbClr val="FF00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rPr>
              <a:t>How can we tell what kind of animal it is without using a1?</a:t>
            </a:r>
            <a:endParaRPr lang="en-CA" sz="2400" b="1" dirty="0">
              <a:solidFill>
                <a:srgbClr val="FFFF00"/>
              </a:solidFill>
              <a:effectLst>
                <a:outerShdw blurRad="38100" dist="38100" dir="2700000" algn="tl">
                  <a:srgbClr val="000000">
                    <a:alpha val="43137"/>
                  </a:srgbClr>
                </a:outerShdw>
              </a:effectLst>
            </a:endParaRPr>
          </a:p>
        </p:txBody>
      </p:sp>
      <p:grpSp>
        <p:nvGrpSpPr>
          <p:cNvPr id="3" name="Group 2"/>
          <p:cNvGrpSpPr/>
          <p:nvPr/>
        </p:nvGrpSpPr>
        <p:grpSpPr>
          <a:xfrm>
            <a:off x="5327915" y="1511946"/>
            <a:ext cx="6720747" cy="1056117"/>
            <a:chOff x="3995936" y="1133959"/>
            <a:chExt cx="5040560" cy="792088"/>
          </a:xfrm>
        </p:grpSpPr>
        <p:sp>
          <p:nvSpPr>
            <p:cNvPr id="24" name="Rectangle 23"/>
            <p:cNvSpPr/>
            <p:nvPr/>
          </p:nvSpPr>
          <p:spPr>
            <a:xfrm>
              <a:off x="3995936" y="1133959"/>
              <a:ext cx="5040560" cy="792088"/>
            </a:xfrm>
            <a:prstGeom prst="rect">
              <a:avLst/>
            </a:prstGeom>
            <a:gradFill flip="none" rotWithShape="1">
              <a:gsLst>
                <a:gs pos="0">
                  <a:srgbClr val="0033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b="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4"/>
            <a:stretch>
              <a:fillRect/>
            </a:stretch>
          </p:blipFill>
          <p:spPr>
            <a:xfrm>
              <a:off x="4034513" y="1363989"/>
              <a:ext cx="4961235" cy="308401"/>
            </a:xfrm>
            <a:prstGeom prst="rect">
              <a:avLst/>
            </a:prstGeom>
          </p:spPr>
        </p:pic>
      </p:grpSp>
    </p:spTree>
    <p:extLst>
      <p:ext uri="{BB962C8B-B14F-4D97-AF65-F5344CB8AC3E}">
        <p14:creationId xmlns:p14="http://schemas.microsoft.com/office/powerpoint/2010/main" val="123019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384D-2EA5-C656-E0A6-F3D90E7587FC}"/>
              </a:ext>
            </a:extLst>
          </p:cNvPr>
          <p:cNvSpPr>
            <a:spLocks noGrp="1"/>
          </p:cNvSpPr>
          <p:nvPr>
            <p:ph type="title"/>
          </p:nvPr>
        </p:nvSpPr>
        <p:spPr/>
        <p:txBody>
          <a:bodyPr/>
          <a:lstStyle/>
          <a:p>
            <a:r>
              <a:rPr lang="en-US" dirty="0"/>
              <a:t>Let’s build a Circus</a:t>
            </a:r>
            <a:endParaRPr lang="en-CA" dirty="0"/>
          </a:p>
        </p:txBody>
      </p:sp>
      <p:sp>
        <p:nvSpPr>
          <p:cNvPr id="4" name="Text Placeholder 3">
            <a:extLst>
              <a:ext uri="{FF2B5EF4-FFF2-40B4-BE49-F238E27FC236}">
                <a16:creationId xmlns:a16="http://schemas.microsoft.com/office/drawing/2014/main" id="{163B199F-9A6F-3957-9E8B-AF4F681DADCF}"/>
              </a:ext>
            </a:extLst>
          </p:cNvPr>
          <p:cNvSpPr>
            <a:spLocks noGrp="1"/>
          </p:cNvSpPr>
          <p:nvPr>
            <p:ph type="body" sz="quarter" idx="11"/>
          </p:nvPr>
        </p:nvSpPr>
        <p:spPr/>
        <p:txBody>
          <a:bodyPr/>
          <a:lstStyle/>
          <a:p>
            <a:r>
              <a:rPr lang="en-US" dirty="0"/>
              <a:t>Week-05:circus:Start - </a:t>
            </a:r>
            <a:r>
              <a:rPr lang="en-US" dirty="0" err="1"/>
              <a:t>PartB</a:t>
            </a:r>
            <a:endParaRPr lang="en-US" dirty="0"/>
          </a:p>
        </p:txBody>
      </p:sp>
    </p:spTree>
    <p:extLst>
      <p:ext uri="{BB962C8B-B14F-4D97-AF65-F5344CB8AC3E}">
        <p14:creationId xmlns:p14="http://schemas.microsoft.com/office/powerpoint/2010/main" val="992269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45C254-43C4-0B0C-07EF-10A04E2EF3A1}"/>
              </a:ext>
            </a:extLst>
          </p:cNvPr>
          <p:cNvSpPr>
            <a:spLocks noGrp="1"/>
          </p:cNvSpPr>
          <p:nvPr>
            <p:ph type="title"/>
          </p:nvPr>
        </p:nvSpPr>
        <p:spPr/>
        <p:txBody>
          <a:bodyPr/>
          <a:lstStyle/>
          <a:p>
            <a:r>
              <a:rPr lang="en-US" dirty="0"/>
              <a:t>yourturn2:Part B</a:t>
            </a:r>
            <a:endParaRPr lang="en-CA" dirty="0"/>
          </a:p>
        </p:txBody>
      </p:sp>
      <p:sp>
        <p:nvSpPr>
          <p:cNvPr id="2" name="TextBox 1">
            <a:extLst>
              <a:ext uri="{FF2B5EF4-FFF2-40B4-BE49-F238E27FC236}">
                <a16:creationId xmlns:a16="http://schemas.microsoft.com/office/drawing/2014/main" id="{F7932876-5F27-0AB3-50E3-C5F84FAF64EF}"/>
              </a:ext>
            </a:extLst>
          </p:cNvPr>
          <p:cNvSpPr txBox="1"/>
          <p:nvPr/>
        </p:nvSpPr>
        <p:spPr>
          <a:xfrm>
            <a:off x="10699334" y="6349525"/>
            <a:ext cx="930063" cy="369332"/>
          </a:xfrm>
          <a:prstGeom prst="rect">
            <a:avLst/>
          </a:prstGeom>
          <a:noFill/>
        </p:spPr>
        <p:txBody>
          <a:bodyPr wrap="none" rtlCol="0">
            <a:spAutoFit/>
          </a:bodyPr>
          <a:lstStyle/>
          <a:p>
            <a:pPr algn="l"/>
            <a:r>
              <a:rPr lang="en-US" b="1" dirty="0">
                <a:solidFill>
                  <a:schemeClr val="bg1"/>
                </a:solidFill>
              </a:rPr>
              <a:t>15 mins</a:t>
            </a:r>
            <a:endParaRPr lang="en-CA" b="1" dirty="0" err="1">
              <a:solidFill>
                <a:schemeClr val="bg1"/>
              </a:solidFill>
            </a:endParaRPr>
          </a:p>
        </p:txBody>
      </p:sp>
    </p:spTree>
    <p:extLst>
      <p:ext uri="{BB962C8B-B14F-4D97-AF65-F5344CB8AC3E}">
        <p14:creationId xmlns:p14="http://schemas.microsoft.com/office/powerpoint/2010/main" val="3677411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Exception Chain</a:t>
            </a:r>
          </a:p>
        </p:txBody>
      </p:sp>
      <p:sp>
        <p:nvSpPr>
          <p:cNvPr id="3" name="Content Placeholder 2"/>
          <p:cNvSpPr>
            <a:spLocks noGrp="1"/>
          </p:cNvSpPr>
          <p:nvPr>
            <p:ph idx="1"/>
          </p:nvPr>
        </p:nvSpPr>
        <p:spPr>
          <a:xfrm>
            <a:off x="609600" y="1316765"/>
            <a:ext cx="10972800" cy="5066943"/>
          </a:xfrm>
        </p:spPr>
        <p:txBody>
          <a:bodyPr>
            <a:normAutofit fontScale="70000" lnSpcReduction="20000"/>
          </a:bodyPr>
          <a:lstStyle/>
          <a:p>
            <a:r>
              <a:rPr lang="en-US" dirty="0"/>
              <a:t>The </a:t>
            </a:r>
            <a:r>
              <a:rPr lang="en-US" dirty="0">
                <a:effectLst>
                  <a:glow rad="101600">
                    <a:srgbClr val="FF00FF">
                      <a:alpha val="60000"/>
                    </a:srgbClr>
                  </a:glow>
                  <a:outerShdw blurRad="38100" dist="38100" dir="2700000" algn="tl">
                    <a:srgbClr val="000000">
                      <a:alpha val="43137"/>
                    </a:srgbClr>
                  </a:outerShdw>
                </a:effectLst>
              </a:rPr>
              <a:t>JVM doesn’t want to terminate</a:t>
            </a:r>
            <a:r>
              <a:rPr lang="en-US" dirty="0"/>
              <a:t> the program</a:t>
            </a:r>
          </a:p>
          <a:p>
            <a:r>
              <a:rPr lang="en-US" dirty="0"/>
              <a:t>The JVM will keep </a:t>
            </a:r>
            <a:r>
              <a:rPr lang="en-US" dirty="0">
                <a:effectLst>
                  <a:glow rad="101600">
                    <a:srgbClr val="00FFFF">
                      <a:alpha val="60000"/>
                    </a:srgbClr>
                  </a:glow>
                  <a:outerShdw blurRad="38100" dist="38100" dir="2700000" algn="tl">
                    <a:srgbClr val="000000">
                      <a:alpha val="43137"/>
                    </a:srgbClr>
                  </a:outerShdw>
                </a:effectLst>
              </a:rPr>
              <a:t>trying to find a try/catch </a:t>
            </a:r>
            <a:r>
              <a:rPr lang="en-US" dirty="0"/>
              <a:t>to handle the exception that we’ve thrown.</a:t>
            </a:r>
          </a:p>
          <a:p>
            <a:r>
              <a:rPr lang="en-US" dirty="0"/>
              <a:t>If it </a:t>
            </a:r>
            <a:r>
              <a:rPr lang="en-US" sz="4300" dirty="0">
                <a:effectLst>
                  <a:glow rad="101600">
                    <a:srgbClr val="FF00FF">
                      <a:alpha val="60000"/>
                    </a:srgbClr>
                  </a:glow>
                  <a:outerShdw blurRad="38100" dist="38100" dir="2700000" algn="tl">
                    <a:srgbClr val="000000">
                      <a:alpha val="43137"/>
                    </a:srgbClr>
                  </a:outerShdw>
                </a:effectLst>
              </a:rPr>
              <a:t>can’t find it in the current method</a:t>
            </a:r>
            <a:r>
              <a:rPr lang="en-US" dirty="0"/>
              <a:t>, it </a:t>
            </a:r>
            <a:r>
              <a:rPr lang="en-US" sz="4300" dirty="0">
                <a:effectLst>
                  <a:glow rad="101600">
                    <a:srgbClr val="00FFFF">
                      <a:alpha val="60000"/>
                    </a:srgbClr>
                  </a:glow>
                  <a:outerShdw blurRad="38100" dist="38100" dir="2700000" algn="tl">
                    <a:srgbClr val="000000">
                      <a:alpha val="43137"/>
                    </a:srgbClr>
                  </a:outerShdw>
                </a:effectLst>
              </a:rPr>
              <a:t>looks in the next highest stack frame.</a:t>
            </a:r>
          </a:p>
          <a:p>
            <a:r>
              <a:rPr lang="en-US" dirty="0"/>
              <a:t>If it </a:t>
            </a:r>
            <a:r>
              <a:rPr lang="en-US" sz="4300" dirty="0">
                <a:effectLst>
                  <a:glow rad="101600">
                    <a:srgbClr val="FF00FF">
                      <a:alpha val="60000"/>
                    </a:srgbClr>
                  </a:glow>
                  <a:outerShdw blurRad="38100" dist="38100" dir="2700000" algn="tl">
                    <a:srgbClr val="000000">
                      <a:alpha val="43137"/>
                    </a:srgbClr>
                  </a:outerShdw>
                </a:effectLst>
              </a:rPr>
              <a:t>doesn’t find it in the next stack frame</a:t>
            </a:r>
            <a:r>
              <a:rPr lang="en-US" dirty="0"/>
              <a:t>, i</a:t>
            </a:r>
            <a:r>
              <a:rPr lang="en-US" sz="4300" dirty="0">
                <a:effectLst>
                  <a:glow rad="101600">
                    <a:srgbClr val="00FFFF">
                      <a:alpha val="60000"/>
                    </a:srgbClr>
                  </a:glow>
                  <a:outerShdw blurRad="38100" dist="38100" dir="2700000" algn="tl">
                    <a:srgbClr val="000000">
                      <a:alpha val="43137"/>
                    </a:srgbClr>
                  </a:outerShdw>
                </a:effectLst>
              </a:rPr>
              <a:t>t keeps going through all of the stack frames</a:t>
            </a:r>
            <a:r>
              <a:rPr lang="en-US" dirty="0"/>
              <a:t>, looking for a method with a  try/catch to handle it.</a:t>
            </a:r>
          </a:p>
          <a:p>
            <a:r>
              <a:rPr lang="en-US" dirty="0"/>
              <a:t>If it </a:t>
            </a:r>
            <a:r>
              <a:rPr lang="en-US" sz="4300" dirty="0">
                <a:effectLst>
                  <a:glow rad="101600">
                    <a:srgbClr val="FF00FF">
                      <a:alpha val="60000"/>
                    </a:srgbClr>
                  </a:glow>
                  <a:outerShdw blurRad="38100" dist="38100" dir="2700000" algn="tl">
                    <a:srgbClr val="000000">
                      <a:alpha val="43137"/>
                    </a:srgbClr>
                  </a:outerShdw>
                </a:effectLst>
              </a:rPr>
              <a:t>runs out of stack frames, it has no choice but to terminate the program</a:t>
            </a:r>
            <a:r>
              <a:rPr lang="en-US" dirty="0"/>
              <a:t>.  That’s when we see the </a:t>
            </a:r>
            <a:r>
              <a:rPr lang="en-US" dirty="0" err="1"/>
              <a:t>stackdump</a:t>
            </a:r>
            <a:endParaRPr lang="en-US" dirty="0"/>
          </a:p>
          <a:p>
            <a:r>
              <a:rPr lang="en-US" dirty="0">
                <a:solidFill>
                  <a:srgbClr val="FF00FF"/>
                </a:solidFill>
              </a:rPr>
              <a:t>This is one of the reasons that we need to understand the stack!!!</a:t>
            </a:r>
          </a:p>
        </p:txBody>
      </p:sp>
    </p:spTree>
    <p:extLst>
      <p:ext uri="{BB962C8B-B14F-4D97-AF65-F5344CB8AC3E}">
        <p14:creationId xmlns:p14="http://schemas.microsoft.com/office/powerpoint/2010/main" val="3955835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C896A-86D4-0038-1694-6C963AA9E65B}"/>
              </a:ext>
            </a:extLst>
          </p:cNvPr>
          <p:cNvSpPr>
            <a:spLocks noGrp="1"/>
          </p:cNvSpPr>
          <p:nvPr>
            <p:ph type="title"/>
          </p:nvPr>
        </p:nvSpPr>
        <p:spPr/>
        <p:txBody>
          <a:bodyPr/>
          <a:lstStyle/>
          <a:p>
            <a:r>
              <a:rPr lang="en-US" dirty="0"/>
              <a:t>YourTurn4</a:t>
            </a:r>
            <a:endParaRPr lang="en-CA" dirty="0"/>
          </a:p>
        </p:txBody>
      </p:sp>
      <p:sp>
        <p:nvSpPr>
          <p:cNvPr id="5" name="TextBox 4">
            <a:extLst>
              <a:ext uri="{FF2B5EF4-FFF2-40B4-BE49-F238E27FC236}">
                <a16:creationId xmlns:a16="http://schemas.microsoft.com/office/drawing/2014/main" id="{89B97F6E-AC70-5B02-C8C5-B0078F160563}"/>
              </a:ext>
            </a:extLst>
          </p:cNvPr>
          <p:cNvSpPr txBox="1"/>
          <p:nvPr/>
        </p:nvSpPr>
        <p:spPr>
          <a:xfrm>
            <a:off x="10314039" y="6312310"/>
            <a:ext cx="1246239" cy="369332"/>
          </a:xfrm>
          <a:prstGeom prst="rect">
            <a:avLst/>
          </a:prstGeom>
          <a:noFill/>
        </p:spPr>
        <p:txBody>
          <a:bodyPr wrap="none" rtlCol="0">
            <a:spAutoFit/>
          </a:bodyPr>
          <a:lstStyle/>
          <a:p>
            <a:pPr algn="l"/>
            <a:r>
              <a:rPr lang="en-US" b="1" dirty="0">
                <a:solidFill>
                  <a:schemeClr val="bg1"/>
                </a:solidFill>
              </a:rPr>
              <a:t>12 minutes</a:t>
            </a:r>
            <a:endParaRPr lang="en-CA" b="1" dirty="0" err="1">
              <a:solidFill>
                <a:schemeClr val="bg1"/>
              </a:solidFill>
            </a:endParaRPr>
          </a:p>
        </p:txBody>
      </p:sp>
    </p:spTree>
    <p:extLst>
      <p:ext uri="{BB962C8B-B14F-4D97-AF65-F5344CB8AC3E}">
        <p14:creationId xmlns:p14="http://schemas.microsoft.com/office/powerpoint/2010/main" val="2217960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C896A-86D4-0038-1694-6C963AA9E65B}"/>
              </a:ext>
            </a:extLst>
          </p:cNvPr>
          <p:cNvSpPr>
            <a:spLocks noGrp="1"/>
          </p:cNvSpPr>
          <p:nvPr>
            <p:ph type="title"/>
          </p:nvPr>
        </p:nvSpPr>
        <p:spPr/>
        <p:txBody>
          <a:bodyPr/>
          <a:lstStyle/>
          <a:p>
            <a:r>
              <a:rPr lang="en-US" dirty="0"/>
              <a:t>YourTurn5</a:t>
            </a:r>
            <a:endParaRPr lang="en-CA" dirty="0"/>
          </a:p>
        </p:txBody>
      </p:sp>
      <p:sp>
        <p:nvSpPr>
          <p:cNvPr id="5" name="TextBox 4">
            <a:extLst>
              <a:ext uri="{FF2B5EF4-FFF2-40B4-BE49-F238E27FC236}">
                <a16:creationId xmlns:a16="http://schemas.microsoft.com/office/drawing/2014/main" id="{89B97F6E-AC70-5B02-C8C5-B0078F160563}"/>
              </a:ext>
            </a:extLst>
          </p:cNvPr>
          <p:cNvSpPr txBox="1"/>
          <p:nvPr/>
        </p:nvSpPr>
        <p:spPr>
          <a:xfrm>
            <a:off x="10314039" y="6312310"/>
            <a:ext cx="1246239" cy="369332"/>
          </a:xfrm>
          <a:prstGeom prst="rect">
            <a:avLst/>
          </a:prstGeom>
          <a:noFill/>
        </p:spPr>
        <p:txBody>
          <a:bodyPr wrap="none" rtlCol="0">
            <a:spAutoFit/>
          </a:bodyPr>
          <a:lstStyle/>
          <a:p>
            <a:pPr algn="l"/>
            <a:r>
              <a:rPr lang="en-US" b="1" dirty="0">
                <a:solidFill>
                  <a:schemeClr val="bg1"/>
                </a:solidFill>
              </a:rPr>
              <a:t>12 minutes</a:t>
            </a:r>
            <a:endParaRPr lang="en-CA" b="1" dirty="0" err="1">
              <a:solidFill>
                <a:schemeClr val="bg1"/>
              </a:solidFill>
            </a:endParaRPr>
          </a:p>
        </p:txBody>
      </p:sp>
    </p:spTree>
    <p:extLst>
      <p:ext uri="{BB962C8B-B14F-4D97-AF65-F5344CB8AC3E}">
        <p14:creationId xmlns:p14="http://schemas.microsoft.com/office/powerpoint/2010/main" val="4041008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Exception Chain</a:t>
            </a:r>
          </a:p>
        </p:txBody>
      </p:sp>
      <p:sp>
        <p:nvSpPr>
          <p:cNvPr id="3" name="Content Placeholder 2"/>
          <p:cNvSpPr>
            <a:spLocks noGrp="1"/>
          </p:cNvSpPr>
          <p:nvPr>
            <p:ph type="body" sz="quarter" idx="11"/>
          </p:nvPr>
        </p:nvSpPr>
        <p:spPr>
          <a:xfrm>
            <a:off x="4030728" y="5387832"/>
            <a:ext cx="4130544" cy="687160"/>
          </a:xfrm>
        </p:spPr>
        <p:txBody>
          <a:bodyPr>
            <a:normAutofit/>
          </a:bodyPr>
          <a:lstStyle/>
          <a:p>
            <a:r>
              <a:rPr lang="en-US" dirty="0" err="1"/>
              <a:t>exceptionchains.Start</a:t>
            </a:r>
            <a:endParaRPr lang="en-US" dirty="0"/>
          </a:p>
        </p:txBody>
      </p:sp>
    </p:spTree>
    <p:extLst>
      <p:ext uri="{BB962C8B-B14F-4D97-AF65-F5344CB8AC3E}">
        <p14:creationId xmlns:p14="http://schemas.microsoft.com/office/powerpoint/2010/main" val="100202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278"/>
            <a:ext cx="10972800" cy="1143000"/>
          </a:xfrm>
        </p:spPr>
        <p:txBody>
          <a:bodyPr/>
          <a:lstStyle/>
          <a:p>
            <a:r>
              <a:rPr lang="en-CA" dirty="0"/>
              <a:t>Try, Catch </a:t>
            </a:r>
            <a:r>
              <a:rPr lang="en-CA" dirty="0">
                <a:solidFill>
                  <a:schemeClr val="bg1">
                    <a:lumMod val="65000"/>
                  </a:schemeClr>
                </a:solidFill>
              </a:rPr>
              <a:t>(and Finally and Try with resources)</a:t>
            </a:r>
          </a:p>
        </p:txBody>
      </p:sp>
      <p:pic>
        <p:nvPicPr>
          <p:cNvPr id="38914" name="Picture 2"/>
          <p:cNvPicPr>
            <a:picLocks noChangeAspect="1" noChangeArrowheads="1"/>
          </p:cNvPicPr>
          <p:nvPr/>
        </p:nvPicPr>
        <p:blipFill>
          <a:blip r:embed="rId3" cstate="print"/>
          <a:srcRect/>
          <a:stretch>
            <a:fillRect/>
          </a:stretch>
        </p:blipFill>
        <p:spPr bwMode="auto">
          <a:xfrm>
            <a:off x="335360" y="2799557"/>
            <a:ext cx="5334000" cy="2933700"/>
          </a:xfrm>
          <a:prstGeom prst="rect">
            <a:avLst/>
          </a:prstGeom>
          <a:noFill/>
          <a:ln w="9525">
            <a:noFill/>
            <a:miter lim="800000"/>
            <a:headEnd/>
            <a:tailEnd/>
          </a:ln>
        </p:spPr>
      </p:pic>
      <p:cxnSp>
        <p:nvCxnSpPr>
          <p:cNvPr id="7" name="Straight Arrow Connector 6"/>
          <p:cNvCxnSpPr/>
          <p:nvPr/>
        </p:nvCxnSpPr>
        <p:spPr>
          <a:xfrm rot="10800000" flipV="1">
            <a:off x="2927648" y="2295500"/>
            <a:ext cx="3264363" cy="1080120"/>
          </a:xfrm>
          <a:prstGeom prst="straightConnector1">
            <a:avLst/>
          </a:prstGeom>
          <a:ln w="3810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45405" y="1633337"/>
            <a:ext cx="5472608" cy="1938992"/>
          </a:xfrm>
          <a:prstGeom prst="rect">
            <a:avLst/>
          </a:prstGeom>
          <a:noFill/>
        </p:spPr>
        <p:txBody>
          <a:bodyPr wrap="square" rtlCol="0">
            <a:spAutoFit/>
          </a:bodyPr>
          <a:lstStyle/>
          <a:p>
            <a:r>
              <a:rPr lang="en-CA" sz="2400" b="1" dirty="0">
                <a:solidFill>
                  <a:schemeClr val="bg1"/>
                </a:solidFill>
                <a:effectLst>
                  <a:outerShdw blurRad="38100" dist="38100" dir="2700000" algn="tl">
                    <a:srgbClr val="000000">
                      <a:alpha val="43137"/>
                    </a:srgbClr>
                  </a:outerShdw>
                </a:effectLst>
              </a:rPr>
              <a:t>If any of the code inside the try code-block causes an exception, execution immediately jumps to the catch code-block and passes the exception object as an argument.</a:t>
            </a:r>
          </a:p>
        </p:txBody>
      </p:sp>
      <p:cxnSp>
        <p:nvCxnSpPr>
          <p:cNvPr id="12" name="Straight Arrow Connector 11"/>
          <p:cNvCxnSpPr/>
          <p:nvPr/>
        </p:nvCxnSpPr>
        <p:spPr>
          <a:xfrm flipH="1">
            <a:off x="3119670" y="4005065"/>
            <a:ext cx="3072341" cy="306660"/>
          </a:xfrm>
          <a:prstGeom prst="straightConnector1">
            <a:avLst/>
          </a:prstGeom>
          <a:ln w="3810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74133" y="3696172"/>
            <a:ext cx="5472608" cy="1200329"/>
          </a:xfrm>
          <a:prstGeom prst="rect">
            <a:avLst/>
          </a:prstGeom>
          <a:noFill/>
        </p:spPr>
        <p:txBody>
          <a:bodyPr wrap="square" rtlCol="0">
            <a:spAutoFit/>
          </a:bodyPr>
          <a:lstStyle/>
          <a:p>
            <a:r>
              <a:rPr lang="en-CA" sz="2400" b="1" dirty="0">
                <a:solidFill>
                  <a:schemeClr val="bg1"/>
                </a:solidFill>
                <a:effectLst>
                  <a:outerShdw blurRad="38100" dist="38100" dir="2700000" algn="tl">
                    <a:srgbClr val="000000">
                      <a:alpha val="43137"/>
                    </a:srgbClr>
                  </a:outerShdw>
                </a:effectLst>
              </a:rPr>
              <a:t>We write code in this block to handle the error gracefully or to throw an exception which we will discuss later</a:t>
            </a:r>
          </a:p>
        </p:txBody>
      </p:sp>
      <p:sp>
        <p:nvSpPr>
          <p:cNvPr id="15" name="TextBox 14"/>
          <p:cNvSpPr txBox="1"/>
          <p:nvPr/>
        </p:nvSpPr>
        <p:spPr>
          <a:xfrm>
            <a:off x="6374133" y="5302369"/>
            <a:ext cx="5472608" cy="830997"/>
          </a:xfrm>
          <a:prstGeom prst="rect">
            <a:avLst/>
          </a:prstGeom>
          <a:noFill/>
        </p:spPr>
        <p:txBody>
          <a:bodyPr wrap="square" rtlCol="0">
            <a:spAutoFit/>
          </a:bodyPr>
          <a:lstStyle/>
          <a:p>
            <a:r>
              <a:rPr lang="en-CA" sz="2400" b="1" dirty="0">
                <a:solidFill>
                  <a:schemeClr val="bg1"/>
                </a:solidFill>
                <a:effectLst>
                  <a:outerShdw blurRad="38100" dist="38100" dir="2700000" algn="tl">
                    <a:srgbClr val="000000">
                      <a:alpha val="43137"/>
                    </a:srgbClr>
                  </a:outerShdw>
                </a:effectLst>
              </a:rPr>
              <a:t>No matter what happens, the finally block of code always runs!</a:t>
            </a:r>
          </a:p>
        </p:txBody>
      </p:sp>
      <p:cxnSp>
        <p:nvCxnSpPr>
          <p:cNvPr id="16" name="Straight Arrow Connector 15"/>
          <p:cNvCxnSpPr>
            <a:stCxn id="15" idx="1"/>
          </p:cNvCxnSpPr>
          <p:nvPr/>
        </p:nvCxnSpPr>
        <p:spPr>
          <a:xfrm flipH="1" flipV="1">
            <a:off x="2149665" y="5302369"/>
            <a:ext cx="4224468" cy="415499"/>
          </a:xfrm>
          <a:prstGeom prst="straightConnector1">
            <a:avLst/>
          </a:prstGeom>
          <a:ln w="38100">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06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2D43E-BAE6-4F8C-9EBA-429BC5F67E76}"/>
              </a:ext>
            </a:extLst>
          </p:cNvPr>
          <p:cNvSpPr>
            <a:spLocks noGrp="1"/>
          </p:cNvSpPr>
          <p:nvPr>
            <p:ph type="title"/>
          </p:nvPr>
        </p:nvSpPr>
        <p:spPr>
          <a:xfrm>
            <a:off x="609600" y="5394"/>
            <a:ext cx="10972800" cy="1143000"/>
          </a:xfrm>
        </p:spPr>
        <p:txBody>
          <a:bodyPr/>
          <a:lstStyle/>
          <a:p>
            <a:r>
              <a:rPr lang="en-CA" dirty="0"/>
              <a:t>Important!!!</a:t>
            </a:r>
          </a:p>
        </p:txBody>
      </p:sp>
      <p:sp>
        <p:nvSpPr>
          <p:cNvPr id="3" name="Content Placeholder 2">
            <a:extLst>
              <a:ext uri="{FF2B5EF4-FFF2-40B4-BE49-F238E27FC236}">
                <a16:creationId xmlns:a16="http://schemas.microsoft.com/office/drawing/2014/main" id="{CB683F88-A669-4160-95ED-9B6C598A7915}"/>
              </a:ext>
            </a:extLst>
          </p:cNvPr>
          <p:cNvSpPr>
            <a:spLocks noGrp="1"/>
          </p:cNvSpPr>
          <p:nvPr>
            <p:ph idx="1"/>
          </p:nvPr>
        </p:nvSpPr>
        <p:spPr>
          <a:xfrm>
            <a:off x="2734781" y="3730212"/>
            <a:ext cx="3254152" cy="2722314"/>
          </a:xfrm>
        </p:spPr>
        <p:txBody>
          <a:bodyPr>
            <a:normAutofit fontScale="85000" lnSpcReduction="10000"/>
          </a:bodyPr>
          <a:lstStyle/>
          <a:p>
            <a:pPr marL="0" indent="0">
              <a:buNone/>
            </a:pPr>
            <a:r>
              <a:rPr lang="en-CA" dirty="0">
                <a:effectLst>
                  <a:glow rad="101600">
                    <a:srgbClr val="FF0000">
                      <a:alpha val="60000"/>
                    </a:srgbClr>
                  </a:glow>
                  <a:outerShdw blurRad="38100" dist="38100" dir="2700000" algn="tl">
                    <a:srgbClr val="000000">
                      <a:alpha val="43137"/>
                    </a:srgbClr>
                  </a:outerShdw>
                </a:effectLst>
              </a:rPr>
              <a:t>Exceptions stop the program flow when something is wrong</a:t>
            </a:r>
          </a:p>
        </p:txBody>
      </p:sp>
      <p:pic>
        <p:nvPicPr>
          <p:cNvPr id="3074" name="Picture 2" descr="Image result for two sides of a coin">
            <a:extLst>
              <a:ext uri="{FF2B5EF4-FFF2-40B4-BE49-F238E27FC236}">
                <a16:creationId xmlns:a16="http://schemas.microsoft.com/office/drawing/2014/main" id="{62EA1A35-FCE3-46EB-A771-CDE42FCFD9E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19" b="92619" l="5875" r="94875">
                        <a14:foregroundMark x1="15875" y1="27619" x2="15875" y2="27619"/>
                        <a14:foregroundMark x1="15000" y1="37619" x2="15000" y2="37619"/>
                        <a14:foregroundMark x1="13125" y1="50238" x2="13125" y2="50238"/>
                        <a14:foregroundMark x1="16000" y1="52381" x2="17125" y2="55000"/>
                        <a14:foregroundMark x1="22750" y1="57857" x2="23250" y2="59524"/>
                        <a14:foregroundMark x1="26125" y1="60000" x2="27250" y2="60952"/>
                        <a14:foregroundMark x1="29500" y1="58810" x2="29750" y2="58095"/>
                        <a14:foregroundMark x1="29750" y1="48571" x2="30000" y2="47619"/>
                        <a14:foregroundMark x1="29250" y1="42381" x2="29250" y2="42381"/>
                        <a14:foregroundMark x1="28000" y1="38571" x2="27750" y2="37857"/>
                        <a14:foregroundMark x1="27250" y1="33333" x2="27250" y2="33333"/>
                        <a14:foregroundMark x1="42500" y1="22143" x2="42625" y2="23333"/>
                        <a14:foregroundMark x1="42750" y1="25714" x2="42875" y2="26667"/>
                        <a14:foregroundMark x1="43875" y1="32619" x2="43875" y2="38571"/>
                        <a14:foregroundMark x1="43250" y1="46905" x2="43125" y2="50000"/>
                        <a14:foregroundMark x1="43000" y1="52143" x2="42000" y2="58333"/>
                        <a14:foregroundMark x1="41625" y1="60238" x2="38375" y2="67143"/>
                        <a14:foregroundMark x1="37000" y1="67857" x2="35375" y2="70714"/>
                        <a14:foregroundMark x1="28000" y1="72857" x2="26625" y2="73095"/>
                        <a14:foregroundMark x1="22625" y1="70952" x2="20250" y2="70476"/>
                        <a14:foregroundMark x1="18500" y1="67381" x2="18750" y2="66667"/>
                        <a14:foregroundMark x1="16375" y1="61905" x2="15625" y2="61190"/>
                        <a14:foregroundMark x1="13750" y1="56190" x2="13750" y2="55714"/>
                        <a14:foregroundMark x1="12000" y1="51190" x2="11625" y2="50476"/>
                        <a14:foregroundMark x1="10000" y1="46429" x2="10000" y2="44286"/>
                        <a14:foregroundMark x1="10000" y1="39286" x2="10000" y2="38571"/>
                        <a14:foregroundMark x1="10000" y1="31190" x2="10125" y2="30238"/>
                        <a14:foregroundMark x1="10625" y1="25952" x2="10625" y2="25952"/>
                        <a14:foregroundMark x1="13125" y1="21429" x2="13500" y2="21190"/>
                        <a14:foregroundMark x1="16000" y1="19048" x2="16375" y2="18810"/>
                        <a14:foregroundMark x1="10000" y1="55714" x2="9500" y2="60714"/>
                        <a14:foregroundMark x1="9375" y1="60952" x2="9500" y2="62143"/>
                        <a14:foregroundMark x1="10000" y1="64048" x2="10500" y2="65952"/>
                        <a14:foregroundMark x1="11375" y1="68095" x2="12000" y2="70714"/>
                        <a14:foregroundMark x1="12875" y1="71905" x2="14000" y2="75714"/>
                        <a14:foregroundMark x1="14750" y1="77381" x2="16250" y2="81190"/>
                        <a14:foregroundMark x1="18875" y1="80952" x2="19750" y2="82857"/>
                        <a14:foregroundMark x1="20625" y1="82857" x2="21500" y2="84286"/>
                        <a14:foregroundMark x1="5875" y1="49762" x2="5875" y2="49762"/>
                        <a14:foregroundMark x1="5875" y1="49524" x2="5875" y2="49524"/>
                        <a14:foregroundMark x1="28750" y1="3333" x2="28750" y2="3333"/>
                        <a14:foregroundMark x1="27125" y1="93095" x2="27125" y2="93095"/>
                        <a14:foregroundMark x1="84750" y1="65000" x2="84750" y2="65000"/>
                        <a14:foregroundMark x1="91500" y1="45714" x2="91500" y2="45714"/>
                        <a14:foregroundMark x1="94875" y1="50000" x2="94875" y2="50000"/>
                        <a14:foregroundMark x1="69125" y1="91905" x2="69125" y2="91905"/>
                        <a14:foregroundMark x1="69875" y1="2381" x2="69875" y2="2381"/>
                      </a14:backgroundRemoval>
                    </a14:imgEffect>
                  </a14:imgLayer>
                </a14:imgProps>
              </a:ext>
              <a:ext uri="{28A0092B-C50C-407E-A947-70E740481C1C}">
                <a14:useLocalDpi xmlns:a14="http://schemas.microsoft.com/office/drawing/2010/main" val="0"/>
              </a:ext>
            </a:extLst>
          </a:blip>
          <a:srcRect/>
          <a:stretch>
            <a:fillRect/>
          </a:stretch>
        </p:blipFill>
        <p:spPr bwMode="auto">
          <a:xfrm>
            <a:off x="3215680" y="971808"/>
            <a:ext cx="5400602" cy="283531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5FB0876-6D94-448D-9ED9-7393C3772E2C}"/>
              </a:ext>
            </a:extLst>
          </p:cNvPr>
          <p:cNvSpPr txBox="1">
            <a:spLocks/>
          </p:cNvSpPr>
          <p:nvPr/>
        </p:nvSpPr>
        <p:spPr>
          <a:xfrm>
            <a:off x="6341397" y="3730212"/>
            <a:ext cx="3644546"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A" dirty="0">
                <a:effectLst>
                  <a:glow rad="101600">
                    <a:srgbClr val="43FC24">
                      <a:alpha val="60000"/>
                    </a:srgbClr>
                  </a:glow>
                  <a:outerShdw blurRad="38100" dist="38100" dir="2700000" algn="tl">
                    <a:srgbClr val="000000">
                      <a:alpha val="43137"/>
                    </a:srgbClr>
                  </a:outerShdw>
                </a:effectLst>
              </a:rPr>
              <a:t>Try/Catch attempts to prevent Exceptions from terminating the program</a:t>
            </a:r>
          </a:p>
        </p:txBody>
      </p:sp>
    </p:spTree>
    <p:extLst>
      <p:ext uri="{BB962C8B-B14F-4D97-AF65-F5344CB8AC3E}">
        <p14:creationId xmlns:p14="http://schemas.microsoft.com/office/powerpoint/2010/main" val="57384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8D4E1-AFA7-8BAE-9EBC-D40580DCBCB8}"/>
              </a:ext>
            </a:extLst>
          </p:cNvPr>
          <p:cNvSpPr>
            <a:spLocks noGrp="1"/>
          </p:cNvSpPr>
          <p:nvPr>
            <p:ph type="title"/>
          </p:nvPr>
        </p:nvSpPr>
        <p:spPr/>
        <p:txBody>
          <a:bodyPr/>
          <a:lstStyle/>
          <a:p>
            <a:r>
              <a:rPr lang="en-US" dirty="0"/>
              <a:t>yourturn0.Start </a:t>
            </a:r>
            <a:endParaRPr lang="en-CA" dirty="0">
              <a:solidFill>
                <a:srgbClr val="FF0000"/>
              </a:solidFill>
            </a:endParaRPr>
          </a:p>
        </p:txBody>
      </p:sp>
    </p:spTree>
    <p:extLst>
      <p:ext uri="{BB962C8B-B14F-4D97-AF65-F5344CB8AC3E}">
        <p14:creationId xmlns:p14="http://schemas.microsoft.com/office/powerpoint/2010/main" val="312213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Inputs with Exceptions</a:t>
            </a:r>
            <a:endParaRPr lang="en-CA" dirty="0"/>
          </a:p>
        </p:txBody>
      </p:sp>
      <p:sp>
        <p:nvSpPr>
          <p:cNvPr id="6" name="Text Placeholder 5">
            <a:extLst>
              <a:ext uri="{FF2B5EF4-FFF2-40B4-BE49-F238E27FC236}">
                <a16:creationId xmlns:a16="http://schemas.microsoft.com/office/drawing/2014/main" id="{303D4ACA-B478-611D-92F9-9BCAF1B2ED2E}"/>
              </a:ext>
            </a:extLst>
          </p:cNvPr>
          <p:cNvSpPr>
            <a:spLocks noGrp="1"/>
          </p:cNvSpPr>
          <p:nvPr>
            <p:ph type="body" sz="quarter" idx="11"/>
          </p:nvPr>
        </p:nvSpPr>
        <p:spPr/>
        <p:txBody>
          <a:bodyPr/>
          <a:lstStyle/>
          <a:p>
            <a:r>
              <a:rPr lang="en-US" dirty="0"/>
              <a:t>Week05.fixingourinput</a:t>
            </a:r>
            <a:endParaRPr lang="en-CA" dirty="0"/>
          </a:p>
        </p:txBody>
      </p:sp>
    </p:spTree>
    <p:extLst>
      <p:ext uri="{BB962C8B-B14F-4D97-AF65-F5344CB8AC3E}">
        <p14:creationId xmlns:p14="http://schemas.microsoft.com/office/powerpoint/2010/main" val="3555696126"/>
      </p:ext>
    </p:extLst>
  </p:cSld>
  <p:clrMapOvr>
    <a:masterClrMapping/>
  </p:clrMapOvr>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19FF"/>
      </a:hlink>
      <a:folHlink>
        <a:srgbClr val="FE19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b="1"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97C022B717B146BA0446DF4C6D9077" ma:contentTypeVersion="7" ma:contentTypeDescription="Create a new document." ma:contentTypeScope="" ma:versionID="6018ffc4325011bc5a0a064439434dee">
  <xsd:schema xmlns:xsd="http://www.w3.org/2001/XMLSchema" xmlns:xs="http://www.w3.org/2001/XMLSchema" xmlns:p="http://schemas.microsoft.com/office/2006/metadata/properties" xmlns:ns2="6da562d3-036b-4d9a-a9c9-43c62c07c12f" targetNamespace="http://schemas.microsoft.com/office/2006/metadata/properties" ma:root="true" ma:fieldsID="c6a6d2cbf9bea8cf9c9890f6e3c8677c" ns2:_="">
    <xsd:import namespace="6da562d3-036b-4d9a-a9c9-43c62c07c1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a562d3-036b-4d9a-a9c9-43c62c07c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668C2F-C562-4F7F-866F-B57DD42DD344}">
  <ds:schemaRefs>
    <ds:schemaRef ds:uri="http://schemas.microsoft.com/sharepoint/v3/contenttype/forms"/>
  </ds:schemaRefs>
</ds:datastoreItem>
</file>

<file path=customXml/itemProps2.xml><?xml version="1.0" encoding="utf-8"?>
<ds:datastoreItem xmlns:ds="http://schemas.openxmlformats.org/officeDocument/2006/customXml" ds:itemID="{2D085750-4692-4378-A5D8-63D75048E99C}">
  <ds:schemaRefs>
    <ds:schemaRef ds:uri="6da562d3-036b-4d9a-a9c9-43c62c07c1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22D7A9F-2594-41C8-8966-CF9CEE3698BC}">
  <ds:schemaRefs>
    <ds:schemaRef ds:uri="http://www.w3.org/XML/1998/namespace"/>
    <ds:schemaRef ds:uri="http://schemas.openxmlformats.org/package/2006/metadata/core-properties"/>
    <ds:schemaRef ds:uri="http://purl.org/dc/dcmitype/"/>
    <ds:schemaRef ds:uri="6da562d3-036b-4d9a-a9c9-43c62c07c12f"/>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110023</TotalTime>
  <Words>1546</Words>
  <Application>Microsoft Office PowerPoint</Application>
  <PresentationFormat>Widescreen</PresentationFormat>
  <Paragraphs>175</Paragraphs>
  <Slides>41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Calibri</vt:lpstr>
      <vt:lpstr>Brush Script MT</vt:lpstr>
      <vt:lpstr>Wingdings</vt:lpstr>
      <vt:lpstr>Arial</vt:lpstr>
      <vt:lpstr>Mistral</vt:lpstr>
      <vt:lpstr>Amasis MT Pro Black</vt:lpstr>
      <vt:lpstr>Montserrat ExtraBold</vt:lpstr>
      <vt:lpstr>1_Office Theme</vt:lpstr>
      <vt:lpstr>PowerPoint Presentation</vt:lpstr>
      <vt:lpstr>Here’s the thing…if we throw an exception…</vt:lpstr>
      <vt:lpstr>Try/Catch</vt:lpstr>
      <vt:lpstr>The Exception Chain</vt:lpstr>
      <vt:lpstr>The Exception Chain</vt:lpstr>
      <vt:lpstr>Try, Catch (and Finally and Try with resources)</vt:lpstr>
      <vt:lpstr>Important!!!</vt:lpstr>
      <vt:lpstr>yourturn0.Start </vt:lpstr>
      <vt:lpstr>Managing Inputs with Exceptions</vt:lpstr>
      <vt:lpstr>Passing values to methods</vt:lpstr>
      <vt:lpstr>Bottom line</vt:lpstr>
      <vt:lpstr>Let’s look at this…</vt:lpstr>
      <vt:lpstr>Method overloading</vt:lpstr>
      <vt:lpstr>Method signatures</vt:lpstr>
      <vt:lpstr>Overloading Methods</vt:lpstr>
      <vt:lpstr>Method Overloading</vt:lpstr>
      <vt:lpstr>PowerPoint Presentation</vt:lpstr>
      <vt:lpstr>Week-05:yourturn1</vt:lpstr>
      <vt:lpstr>Let’s talk about yourturn1</vt:lpstr>
      <vt:lpstr>Final &amp; Enumerated Types</vt:lpstr>
      <vt:lpstr>Enums</vt:lpstr>
      <vt:lpstr>Deeper into enumerated types</vt:lpstr>
      <vt:lpstr>A quick discussion of immutable objects</vt:lpstr>
      <vt:lpstr>Moudle5:yourturn2:Part A </vt:lpstr>
      <vt:lpstr>Objects holding reference to other objects</vt:lpstr>
      <vt:lpstr>PowerPoint Presentation</vt:lpstr>
      <vt:lpstr>PowerPoint Presentation</vt:lpstr>
      <vt:lpstr>Important to know</vt:lpstr>
      <vt:lpstr>Week05:yourturn03.Start </vt:lpstr>
      <vt:lpstr>Let’s build a Circus</vt:lpstr>
      <vt:lpstr>So, we built an Enumerated Type</vt:lpstr>
      <vt:lpstr>PowerPoint Presentation</vt:lpstr>
      <vt:lpstr>PowerPoint Presentation</vt:lpstr>
      <vt:lpstr>PowerPoint Presentation</vt:lpstr>
      <vt:lpstr>Objects can hold a reference to other Objects</vt:lpstr>
      <vt:lpstr>PowerPoint Presentation</vt:lpstr>
      <vt:lpstr>PowerPoint Presentation</vt:lpstr>
      <vt:lpstr>Let’s build a Circus</vt:lpstr>
      <vt:lpstr>yourturn2:Part B</vt:lpstr>
      <vt:lpstr>YourTurn4</vt:lpstr>
      <vt:lpstr>YourTurn5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Smith</dc:creator>
  <cp:lastModifiedBy>Rich Smith</cp:lastModifiedBy>
  <cp:revision>311</cp:revision>
  <cp:lastPrinted>2022-10-25T16:19:24Z</cp:lastPrinted>
  <dcterms:created xsi:type="dcterms:W3CDTF">2021-03-09T13:58:10Z</dcterms:created>
  <dcterms:modified xsi:type="dcterms:W3CDTF">2023-07-18T13:55:24Z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0x0101006F97C022B717B146BA0446DF4C6D9077</vt:lpwstr>
  </property>
</Properties>
</file>